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441" r:id="rId2"/>
    <p:sldId id="446" r:id="rId3"/>
    <p:sldId id="496" r:id="rId4"/>
    <p:sldId id="497" r:id="rId5"/>
    <p:sldId id="502" r:id="rId6"/>
    <p:sldId id="503" r:id="rId7"/>
    <p:sldId id="505" r:id="rId8"/>
    <p:sldId id="515" r:id="rId9"/>
    <p:sldId id="569" r:id="rId10"/>
    <p:sldId id="508" r:id="rId11"/>
    <p:sldId id="509" r:id="rId12"/>
    <p:sldId id="510" r:id="rId13"/>
    <p:sldId id="513" r:id="rId14"/>
    <p:sldId id="417" r:id="rId15"/>
    <p:sldId id="518" r:id="rId16"/>
    <p:sldId id="559" r:id="rId17"/>
    <p:sldId id="560" r:id="rId18"/>
    <p:sldId id="519" r:id="rId19"/>
    <p:sldId id="561" r:id="rId20"/>
    <p:sldId id="562" r:id="rId21"/>
    <p:sldId id="563" r:id="rId22"/>
    <p:sldId id="564" r:id="rId23"/>
    <p:sldId id="565" r:id="rId24"/>
    <p:sldId id="566" r:id="rId25"/>
    <p:sldId id="534" r:id="rId26"/>
    <p:sldId id="427" r:id="rId27"/>
    <p:sldId id="428" r:id="rId28"/>
    <p:sldId id="535" r:id="rId29"/>
    <p:sldId id="523" r:id="rId30"/>
    <p:sldId id="524" r:id="rId31"/>
    <p:sldId id="429" r:id="rId32"/>
    <p:sldId id="430" r:id="rId33"/>
    <p:sldId id="571" r:id="rId34"/>
    <p:sldId id="525" r:id="rId35"/>
    <p:sldId id="568" r:id="rId36"/>
    <p:sldId id="536" r:id="rId37"/>
    <p:sldId id="433" r:id="rId38"/>
    <p:sldId id="434" r:id="rId39"/>
    <p:sldId id="572" r:id="rId40"/>
    <p:sldId id="436" r:id="rId41"/>
    <p:sldId id="437" r:id="rId42"/>
    <p:sldId id="438" r:id="rId43"/>
    <p:sldId id="573" r:id="rId44"/>
    <p:sldId id="576" r:id="rId45"/>
    <p:sldId id="545" r:id="rId46"/>
    <p:sldId id="546" r:id="rId4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DC47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0" autoAdjust="0"/>
    <p:restoredTop sz="94108" autoAdjust="0"/>
  </p:normalViewPr>
  <p:slideViewPr>
    <p:cSldViewPr snapToGrid="0">
      <p:cViewPr varScale="1">
        <p:scale>
          <a:sx n="136" d="100"/>
          <a:sy n="136" d="100"/>
        </p:scale>
        <p:origin x="352" y="17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25" d="100"/>
          <a:sy n="125" d="100"/>
        </p:scale>
        <p:origin x="-2368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10/24/17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46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10/24/17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143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F5042-9C52-0449-B2EC-628456EB9E9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10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85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73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400050" y="585788"/>
            <a:ext cx="6070600" cy="34163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15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400050" y="585788"/>
            <a:ext cx="6070600" cy="34163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91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400050" y="585788"/>
            <a:ext cx="6070600" cy="34163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763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/>
            <a:endParaRPr lang="en-US" sz="1200" dirty="0">
              <a:solidFill>
                <a:schemeClr val="folHlink"/>
              </a:solidFill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35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12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585788"/>
            <a:ext cx="60706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4435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16212" y="4347454"/>
            <a:ext cx="5910839" cy="411199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9951" tIns="44975" rIns="89951" bIns="44975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24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64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00050" y="585788"/>
            <a:ext cx="60706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6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2777"/>
            <a:ext cx="5909289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552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5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00050" y="585788"/>
            <a:ext cx="60706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8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2777"/>
            <a:ext cx="5909289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07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90DE24-C025-3A4C-8243-423BDA851E43}" type="slidenum">
              <a:rPr lang="en-US"/>
              <a:pPr/>
              <a:t>3</a:t>
            </a:fld>
            <a:endParaRPr lang="en-US"/>
          </a:p>
        </p:txBody>
      </p:sp>
      <p:sp>
        <p:nvSpPr>
          <p:cNvPr id="105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05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00050" y="585788"/>
            <a:ext cx="60706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0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2777"/>
            <a:ext cx="5909289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700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6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00050" y="585788"/>
            <a:ext cx="60706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2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2777"/>
            <a:ext cx="5909289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229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6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00050" y="585788"/>
            <a:ext cx="60706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4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2777"/>
            <a:ext cx="5909289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975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1638" y="585788"/>
            <a:ext cx="60706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6723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16212" y="4347454"/>
            <a:ext cx="5910839" cy="411199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951" tIns="44975" rIns="89951" bIns="44975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48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Algorithm </a:t>
            </a:r>
            <a:br>
              <a:rPr lang="en-US" dirty="0" smtClean="0"/>
            </a:br>
            <a:r>
              <a:rPr lang="en-US" dirty="0" smtClean="0"/>
              <a:t>Instruction count, possibly CPI</a:t>
            </a:r>
          </a:p>
          <a:p>
            <a:r>
              <a:rPr lang="en-US" dirty="0" smtClean="0"/>
              <a:t>The algorithm determines the number of source program</a:t>
            </a:r>
            <a:r>
              <a:rPr lang="en-US" baseline="0" dirty="0" smtClean="0"/>
              <a:t> </a:t>
            </a:r>
            <a:r>
              <a:rPr lang="en-US" dirty="0" smtClean="0"/>
              <a:t>instructions executed and hence the number of processor</a:t>
            </a:r>
            <a:r>
              <a:rPr lang="en-US" baseline="0" dirty="0" smtClean="0"/>
              <a:t> </a:t>
            </a:r>
            <a:r>
              <a:rPr lang="en-US" dirty="0" smtClean="0"/>
              <a:t>instructions executed. The algorithm may also affect the CPI, by</a:t>
            </a:r>
          </a:p>
          <a:p>
            <a:r>
              <a:rPr lang="en-US" dirty="0" smtClean="0"/>
              <a:t>favoring slower or faster instructions. For example, if the algorith</a:t>
            </a:r>
            <a:r>
              <a:rPr lang="en-US" baseline="0" dirty="0" smtClean="0"/>
              <a:t>m </a:t>
            </a:r>
            <a:r>
              <a:rPr lang="en-US" dirty="0" smtClean="0"/>
              <a:t>uses more floating-point operations, it will tend to have a higher</a:t>
            </a:r>
            <a:r>
              <a:rPr lang="en-US" baseline="0" dirty="0" smtClean="0"/>
              <a:t> </a:t>
            </a:r>
            <a:r>
              <a:rPr lang="en-US" dirty="0" smtClean="0"/>
              <a:t>CPI.</a:t>
            </a:r>
          </a:p>
          <a:p>
            <a:endParaRPr lang="en-US" dirty="0" smtClean="0"/>
          </a:p>
          <a:p>
            <a:r>
              <a:rPr lang="en-US" dirty="0" smtClean="0"/>
              <a:t>Programming language</a:t>
            </a:r>
          </a:p>
          <a:p>
            <a:r>
              <a:rPr lang="en-US" dirty="0" smtClean="0"/>
              <a:t>Instruction count, CPI</a:t>
            </a:r>
          </a:p>
          <a:p>
            <a:r>
              <a:rPr lang="en-US" dirty="0" smtClean="0"/>
              <a:t>The programming language certainly affects the instruction count, since statements in the language are translated to processor</a:t>
            </a:r>
          </a:p>
          <a:p>
            <a:r>
              <a:rPr lang="en-US" dirty="0" smtClean="0"/>
              <a:t>instructions, which determine instruction count. The language </a:t>
            </a:r>
            <a:r>
              <a:rPr lang="en-US" dirty="0" err="1" smtClean="0"/>
              <a:t>mayalso</a:t>
            </a:r>
            <a:r>
              <a:rPr lang="en-US" dirty="0" smtClean="0"/>
              <a:t> affect the CPI because of its features; for example, a language</a:t>
            </a:r>
          </a:p>
          <a:p>
            <a:r>
              <a:rPr lang="en-US" dirty="0" smtClean="0"/>
              <a:t>with heavy support for data abstraction (e.g., Java) will require</a:t>
            </a:r>
            <a:r>
              <a:rPr lang="en-US" baseline="0" dirty="0" smtClean="0"/>
              <a:t> </a:t>
            </a:r>
            <a:r>
              <a:rPr lang="en-US" dirty="0" smtClean="0"/>
              <a:t>indirect calls, which will use higher CPI instructions.</a:t>
            </a:r>
          </a:p>
          <a:p>
            <a:endParaRPr lang="en-US" dirty="0" smtClean="0"/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Compiler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 count, CPI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efficiency of the compiler affects both the instruction count and average cycles per instruction, since the compiler determines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translation of the source language instructions into computer instructions. The compiler’s role can be very complex and affect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CPI in complex ways.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 set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architecture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 count, clock rate, CPI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instruction set architecture affects all three aspects of CPU performance, since it affects the instructions needed for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function, the cost in cycles of each instruction, and the overall clock rate of the processor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/>
            <a:r>
              <a:rPr lang="en-US" sz="1200" dirty="0" smtClean="0">
                <a:solidFill>
                  <a:schemeClr val="folHlink"/>
                </a:solidFill>
              </a:rPr>
              <a:t>A: 1ns</a:t>
            </a:r>
            <a:r>
              <a:rPr lang="en-US" sz="1200" baseline="0" dirty="0" smtClean="0">
                <a:solidFill>
                  <a:schemeClr val="folHlink"/>
                </a:solidFill>
              </a:rPr>
              <a:t> * 2 * 1000 = 2us</a:t>
            </a:r>
          </a:p>
          <a:p>
            <a:pPr algn="l"/>
            <a:r>
              <a:rPr lang="en-US" sz="1200" dirty="0" smtClean="0">
                <a:solidFill>
                  <a:schemeClr val="folHlink"/>
                </a:solidFill>
              </a:rPr>
              <a:t>B: 0.5ns * 5*800</a:t>
            </a:r>
            <a:r>
              <a:rPr lang="en-US" sz="1200" baseline="0" dirty="0" smtClean="0">
                <a:solidFill>
                  <a:schemeClr val="folHlink"/>
                </a:solidFill>
              </a:rPr>
              <a:t> = 2us</a:t>
            </a:r>
          </a:p>
          <a:p>
            <a:pPr algn="l"/>
            <a:r>
              <a:rPr lang="en-US" sz="1200" baseline="0" dirty="0" smtClean="0">
                <a:solidFill>
                  <a:schemeClr val="folHlink"/>
                </a:solidFill>
              </a:rPr>
              <a:t>C: 2ns*1.25*400 = 1us</a:t>
            </a:r>
          </a:p>
          <a:p>
            <a:pPr algn="l"/>
            <a:r>
              <a:rPr lang="en-US" sz="1200" baseline="0" dirty="0" smtClean="0">
                <a:solidFill>
                  <a:schemeClr val="folHlink"/>
                </a:solidFill>
              </a:rPr>
              <a:t>D: 0.2ns*10*2000 = 4us</a:t>
            </a:r>
            <a:endParaRPr lang="en-US" sz="1200" dirty="0">
              <a:solidFill>
                <a:schemeClr val="folHlink"/>
              </a:solidFill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76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A3A919-69E6-DE4D-BFDC-229DC6488E88}" type="slidenum">
              <a:rPr lang="en-US"/>
              <a:pPr/>
              <a:t>9</a:t>
            </a:fld>
            <a:endParaRPr lang="en-US"/>
          </a:p>
        </p:txBody>
      </p:sp>
      <p:sp>
        <p:nvSpPr>
          <p:cNvPr id="106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6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4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75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400050" y="585788"/>
            <a:ext cx="6070600" cy="34163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18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400050" y="585788"/>
            <a:ext cx="6070600" cy="34163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61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400050" y="585788"/>
            <a:ext cx="6070600" cy="34163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899" tIns="44949" rIns="89899" bIns="44949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8952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0467" y="1127918"/>
            <a:ext cx="7772400" cy="123777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CS 61C: </a:t>
            </a:r>
            <a:r>
              <a:rPr lang="en-US" sz="4000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4000" dirty="0" smtClean="0">
                <a:latin typeface="Calibri" charset="0"/>
                <a:ea typeface="ＭＳ Ｐゴシック" charset="0"/>
                <a:cs typeface="ＭＳ Ｐゴシック" charset="0"/>
              </a:rPr>
              <a:t>Great </a:t>
            </a:r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Ideas in Computer </a:t>
            </a:r>
            <a:r>
              <a:rPr lang="en-US" sz="4000" dirty="0" smtClean="0">
                <a:latin typeface="Calibri" charset="0"/>
                <a:ea typeface="ＭＳ Ｐゴシック" charset="0"/>
                <a:cs typeface="ＭＳ Ｐゴシック" charset="0"/>
              </a:rPr>
              <a:t>Architecture</a:t>
            </a:r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600" i="1" dirty="0"/>
              <a:t>Performance and </a:t>
            </a:r>
            <a:r>
              <a:rPr lang="en-US" sz="3600" i="1" dirty="0" smtClean="0"/>
              <a:t>Floating-Point </a:t>
            </a:r>
            <a:r>
              <a:rPr lang="en-US" sz="3600" i="1" dirty="0"/>
              <a:t>Arithmetic</a:t>
            </a:r>
            <a:endParaRPr lang="en-US" sz="4000" i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571" y="2914650"/>
            <a:ext cx="8098858" cy="1314450"/>
          </a:xfrm>
        </p:spPr>
        <p:txBody>
          <a:bodyPr rtlCol="0">
            <a:normAutofit fontScale="85000" lnSpcReduction="20000"/>
          </a:bodyPr>
          <a:lstStyle/>
          <a:p>
            <a:r>
              <a:rPr lang="en-US" dirty="0" smtClean="0"/>
              <a:t>Instructors:</a:t>
            </a:r>
          </a:p>
          <a:p>
            <a:r>
              <a:rPr lang="en-US" dirty="0" smtClean="0"/>
              <a:t>Krste </a:t>
            </a:r>
            <a:r>
              <a:rPr lang="en-US" dirty="0" err="1" smtClean="0"/>
              <a:t>Asanović</a:t>
            </a:r>
            <a:r>
              <a:rPr lang="en-US" dirty="0" smtClean="0"/>
              <a:t> &amp; Randy H. Katz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http://</a:t>
            </a:r>
            <a:r>
              <a:rPr lang="en-US" dirty="0" err="1" smtClean="0">
                <a:ea typeface="+mn-ea"/>
                <a:cs typeface="+mn-cs"/>
              </a:rPr>
              <a:t>inst.eecs.berkeley.edu</a:t>
            </a:r>
            <a:r>
              <a:rPr lang="en-US" dirty="0" smtClean="0">
                <a:ea typeface="+mn-ea"/>
                <a:cs typeface="+mn-cs"/>
              </a:rPr>
              <a:t>/~cs61c/fa17</a:t>
            </a:r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10/24/17</a:t>
            </a:fld>
            <a:endParaRPr lang="en-US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Fall 2017-- Lecture #17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78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Workload and Benchmark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200151"/>
            <a:ext cx="8420100" cy="3394472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smtClean="0"/>
              <a:t>Workload</a:t>
            </a:r>
            <a:r>
              <a:rPr lang="en-US" i="1" dirty="0" smtClean="0">
                <a:solidFill>
                  <a:srgbClr val="000000"/>
                </a:solidFill>
              </a:rPr>
              <a:t>:</a:t>
            </a:r>
            <a:r>
              <a:rPr lang="en-US" i="1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Set of programs run on a computer </a:t>
            </a:r>
          </a:p>
          <a:p>
            <a:pPr lvl="1"/>
            <a:r>
              <a:rPr lang="en-US" dirty="0" smtClean="0"/>
              <a:t>Actual collection of applications run or made from real programs to approximate such a mix </a:t>
            </a:r>
          </a:p>
          <a:p>
            <a:pPr lvl="1"/>
            <a:r>
              <a:rPr lang="en-US" dirty="0" smtClean="0"/>
              <a:t>Specifies both programs and relative frequencies</a:t>
            </a:r>
          </a:p>
          <a:p>
            <a:r>
              <a:rPr lang="en-US" i="1" dirty="0" smtClean="0">
                <a:solidFill>
                  <a:srgbClr val="000000"/>
                </a:solidFill>
              </a:rPr>
              <a:t>Benchmark: </a:t>
            </a:r>
            <a:r>
              <a:rPr lang="en-US" dirty="0" smtClean="0"/>
              <a:t>Program selected for use in comparing computer performance</a:t>
            </a:r>
          </a:p>
          <a:p>
            <a:pPr lvl="1"/>
            <a:r>
              <a:rPr lang="en-US" dirty="0" smtClean="0"/>
              <a:t>Benchmarks form a workload</a:t>
            </a:r>
          </a:p>
          <a:p>
            <a:pPr lvl="1"/>
            <a:r>
              <a:rPr lang="en-US" dirty="0" smtClean="0"/>
              <a:t>Usually standardized so that many use them</a:t>
            </a:r>
            <a:endParaRPr lang="en-US" dirty="0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10/24/17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5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764" y="205979"/>
            <a:ext cx="8892236" cy="857250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SPEC </a:t>
            </a:r>
            <a:br>
              <a:rPr lang="en-US" dirty="0" smtClean="0"/>
            </a:br>
            <a:r>
              <a:rPr lang="en-US" sz="4000" dirty="0" smtClean="0"/>
              <a:t>(System Performance Evaluation Cooperative)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399" y="1200151"/>
            <a:ext cx="8746291" cy="339447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Computer Vendor cooperative for benchmarks, started in 1989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SPECCPU2006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12 Integer Programs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17 Floating-Point Programs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Often turn into number where bigger is faster</a:t>
            </a:r>
          </a:p>
          <a:p>
            <a:pPr>
              <a:lnSpc>
                <a:spcPct val="80000"/>
              </a:lnSpc>
            </a:pPr>
            <a:r>
              <a:rPr lang="en-US" sz="2400" i="1" dirty="0" err="1" smtClean="0">
                <a:solidFill>
                  <a:srgbClr val="000000"/>
                </a:solidFill>
              </a:rPr>
              <a:t>SPECratio</a:t>
            </a:r>
            <a:r>
              <a:rPr lang="en-US" sz="2400" dirty="0" smtClean="0">
                <a:solidFill>
                  <a:srgbClr val="000000"/>
                </a:solidFill>
              </a:rPr>
              <a:t>: </a:t>
            </a:r>
            <a:r>
              <a:rPr lang="en-US" sz="2400" dirty="0" smtClean="0"/>
              <a:t>reference execution time on old reference computer divided by execution time on new computer, reported as speed-up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(SPEC 2017 just released)</a:t>
            </a:r>
            <a:endParaRPr lang="en-US" sz="2400" dirty="0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10/24/17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0"/>
            <a:ext cx="8229600" cy="6762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SPECINT2006 on AMD Barcelona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469065"/>
              </p:ext>
            </p:extLst>
          </p:nvPr>
        </p:nvGraphicFramePr>
        <p:xfrm>
          <a:off x="157118" y="587634"/>
          <a:ext cx="8822176" cy="4521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873"/>
                <a:gridCol w="1331898"/>
                <a:gridCol w="725291"/>
                <a:gridCol w="1305524"/>
                <a:gridCol w="1226401"/>
                <a:gridCol w="1213214"/>
                <a:gridCol w="843975"/>
              </a:tblGrid>
              <a:tr h="6953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Description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Instruction</a:t>
                      </a:r>
                      <a:r>
                        <a:rPr lang="en-US" sz="1600" b="0" i="0" u="none" strike="noStrike" baseline="0" dirty="0" smtClean="0">
                          <a:latin typeface="Verdana"/>
                        </a:rPr>
                        <a:t> </a:t>
                      </a:r>
                      <a:r>
                        <a:rPr lang="en-US" sz="1600" b="0" i="0" u="none" strike="noStrike" dirty="0" smtClean="0">
                          <a:latin typeface="Verdana"/>
                        </a:rPr>
                        <a:t>Count 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(B)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CPI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Clock cycle time 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(</a:t>
                      </a:r>
                      <a:r>
                        <a:rPr lang="en-US" sz="1600" b="0" i="0" u="none" strike="noStrike" dirty="0" err="1">
                          <a:latin typeface="Verdana"/>
                        </a:rPr>
                        <a:t>ps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)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Execution Time 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(s)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Reference Time </a:t>
                      </a:r>
                      <a:r>
                        <a:rPr lang="en-US" sz="1600" b="0" i="0" u="none" strike="noStrike" dirty="0">
                          <a:latin typeface="Verdana"/>
                        </a:rPr>
                        <a:t>(s)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SPEC-ratio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9525" marB="0" anchor="ctr"/>
                </a:tc>
              </a:tr>
              <a:tr h="329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Verdana"/>
                        </a:rPr>
                        <a:t>Interpreted string processing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Verdana"/>
                        </a:rPr>
                        <a:t>2,118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Verdana"/>
                        </a:rPr>
                        <a:t>0.75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Verdana"/>
                        </a:rPr>
                        <a:t>400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637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9,770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15.3</a:t>
                      </a:r>
                    </a:p>
                  </a:txBody>
                  <a:tcPr marL="12700" marR="12700" marT="9525" marB="0" anchor="b"/>
                </a:tc>
              </a:tr>
              <a:tr h="329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Verdana"/>
                        </a:rPr>
                        <a:t>Block-sorting compression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2,389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0.85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Verdana"/>
                        </a:rPr>
                        <a:t>400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817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Verdana"/>
                        </a:rPr>
                        <a:t>9,650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11.8</a:t>
                      </a:r>
                    </a:p>
                  </a:txBody>
                  <a:tcPr marL="12700" marR="12700" marT="9525" marB="0" anchor="b"/>
                </a:tc>
              </a:tr>
              <a:tr h="2915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Verdana"/>
                        </a:rPr>
                        <a:t>GNU C compiler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1,050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1.72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Verdana"/>
                        </a:rPr>
                        <a:t>400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724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Verdana"/>
                        </a:rPr>
                        <a:t>8,050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11.1</a:t>
                      </a:r>
                    </a:p>
                  </a:txBody>
                  <a:tcPr marL="12700" marR="12700" marT="9525" marB="0" anchor="b"/>
                </a:tc>
              </a:tr>
              <a:tr h="329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Verdana"/>
                        </a:rPr>
                        <a:t>Combinatorial optimization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Verdana"/>
                        </a:rPr>
                        <a:t>336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10.0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Verdana"/>
                        </a:rPr>
                        <a:t>400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Verdana"/>
                        </a:rPr>
                        <a:t>1,345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Verdana"/>
                        </a:rPr>
                        <a:t>9,120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Verdana"/>
                        </a:rPr>
                        <a:t>6.8</a:t>
                      </a:r>
                    </a:p>
                  </a:txBody>
                  <a:tcPr marL="12700" marR="12700" marT="9525" marB="0" anchor="b"/>
                </a:tc>
              </a:tr>
              <a:tr h="2915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Verdana"/>
                        </a:rPr>
                        <a:t>Go game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Verdana"/>
                        </a:rPr>
                        <a:t>1,658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1.09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400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Verdana"/>
                        </a:rPr>
                        <a:t>721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Verdana"/>
                        </a:rPr>
                        <a:t>10,490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14.6</a:t>
                      </a:r>
                    </a:p>
                  </a:txBody>
                  <a:tcPr marL="12700" marR="12700" marT="9525" marB="0" anchor="b"/>
                </a:tc>
              </a:tr>
              <a:tr h="2915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Verdana"/>
                        </a:rPr>
                        <a:t>Search gene sequence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2,783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0.80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Verdana"/>
                        </a:rPr>
                        <a:t>400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Verdana"/>
                        </a:rPr>
                        <a:t>890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Verdana"/>
                        </a:rPr>
                        <a:t>9,330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10.5</a:t>
                      </a:r>
                    </a:p>
                  </a:txBody>
                  <a:tcPr marL="12700" marR="12700" marT="9525" marB="0" anchor="b"/>
                </a:tc>
              </a:tr>
              <a:tr h="2915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Verdana"/>
                        </a:rPr>
                        <a:t>Chess game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Verdana"/>
                        </a:rPr>
                        <a:t>2,176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Verdana"/>
                        </a:rPr>
                        <a:t>0.96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400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Verdana"/>
                        </a:rPr>
                        <a:t>837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Verdana"/>
                        </a:rPr>
                        <a:t>12,100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14.5</a:t>
                      </a:r>
                    </a:p>
                  </a:txBody>
                  <a:tcPr marL="12700" marR="12700" marT="9525" marB="0" anchor="b"/>
                </a:tc>
              </a:tr>
              <a:tr h="369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Verdana"/>
                        </a:rPr>
                        <a:t>Quantum computer simulation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Verdana"/>
                        </a:rPr>
                        <a:t>1,623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Verdana"/>
                        </a:rPr>
                        <a:t>1.61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400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1,047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Verdana"/>
                        </a:rPr>
                        <a:t>20,720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19.8</a:t>
                      </a:r>
                    </a:p>
                  </a:txBody>
                  <a:tcPr marL="12700" marR="12700" marT="9525" marB="0" anchor="b"/>
                </a:tc>
              </a:tr>
              <a:tr h="2915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Verdana"/>
                        </a:rPr>
                        <a:t>Video compression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Verdana"/>
                        </a:rPr>
                        <a:t>3,102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0.80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400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Verdana"/>
                        </a:rPr>
                        <a:t>993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Verdana"/>
                        </a:rPr>
                        <a:t>22,130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22.3</a:t>
                      </a:r>
                    </a:p>
                  </a:txBody>
                  <a:tcPr marL="12700" marR="12700" marT="9525" marB="0" anchor="b"/>
                </a:tc>
              </a:tr>
              <a:tr h="329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Verdana"/>
                        </a:rPr>
                        <a:t>Discrete event simulation library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Verdana"/>
                        </a:rPr>
                        <a:t>587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2.94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Verdana"/>
                        </a:rPr>
                        <a:t>400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Verdana"/>
                        </a:rPr>
                        <a:t>690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Verdana"/>
                        </a:rPr>
                        <a:t>6,250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9.1</a:t>
                      </a:r>
                    </a:p>
                  </a:txBody>
                  <a:tcPr marL="12700" marR="12700" marT="9525" marB="0" anchor="b"/>
                </a:tc>
              </a:tr>
              <a:tr h="2915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Verdana"/>
                        </a:rPr>
                        <a:t>Games/path finding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Verdana"/>
                        </a:rPr>
                        <a:t>1,082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Verdana"/>
                        </a:rPr>
                        <a:t>1.79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Verdana"/>
                        </a:rPr>
                        <a:t>400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Verdana"/>
                        </a:rPr>
                        <a:t>773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Verdana"/>
                        </a:rPr>
                        <a:t>7,020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9.1</a:t>
                      </a:r>
                    </a:p>
                  </a:txBody>
                  <a:tcPr marL="12700" marR="12700" marT="9525" marB="0" anchor="b"/>
                </a:tc>
              </a:tr>
              <a:tr h="2915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Verdana"/>
                        </a:rPr>
                        <a:t>XML parsing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Verdana"/>
                        </a:rPr>
                        <a:t>1,058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latin typeface="Verdana"/>
                        </a:rPr>
                        <a:t>2.70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Verdana"/>
                        </a:rPr>
                        <a:t>400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Verdana"/>
                        </a:rPr>
                        <a:t>1,143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Verdana"/>
                        </a:rPr>
                        <a:t>6,900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Verdana"/>
                        </a:rPr>
                        <a:t>6.0</a:t>
                      </a:r>
                    </a:p>
                  </a:txBody>
                  <a:tcPr marL="12700" marR="12700" marT="9525" marB="0" anchor="b"/>
                </a:tc>
              </a:tr>
            </a:tbl>
          </a:graphicData>
        </a:graphic>
      </p:graphicFrame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5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Summarizing SPEC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305800" cy="35528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Varies from 6x to 22x faster than reference computer</a:t>
            </a:r>
          </a:p>
          <a:p>
            <a:r>
              <a:rPr lang="en-US" i="1" dirty="0" smtClean="0"/>
              <a:t>Geometric mean </a:t>
            </a:r>
            <a:r>
              <a:rPr lang="en-US" dirty="0" smtClean="0"/>
              <a:t>of ratios: </a:t>
            </a:r>
            <a:br>
              <a:rPr lang="en-US" dirty="0" smtClean="0"/>
            </a:br>
            <a:r>
              <a:rPr lang="en-US" dirty="0" smtClean="0"/>
              <a:t>N-</a:t>
            </a:r>
            <a:r>
              <a:rPr lang="en-US" dirty="0" err="1" smtClean="0"/>
              <a:t>th</a:t>
            </a:r>
            <a:r>
              <a:rPr lang="en-US" dirty="0" smtClean="0"/>
              <a:t> root of product </a:t>
            </a:r>
            <a:br>
              <a:rPr lang="en-US" dirty="0" smtClean="0"/>
            </a:br>
            <a:r>
              <a:rPr lang="en-US" dirty="0" smtClean="0"/>
              <a:t>of N ratios</a:t>
            </a:r>
          </a:p>
          <a:p>
            <a:pPr lvl="1"/>
            <a:r>
              <a:rPr lang="en-US" dirty="0" smtClean="0"/>
              <a:t>Geometric Mean gives same relative answer no matter what computer is used as reference</a:t>
            </a:r>
          </a:p>
          <a:p>
            <a:r>
              <a:rPr lang="en-US" dirty="0" smtClean="0"/>
              <a:t>Geometric Mean for Barcelona is 11.7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113" y="1859057"/>
            <a:ext cx="4539892" cy="1518666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10/24/17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0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 smtClean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10/24/17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362" y="1320547"/>
            <a:ext cx="4175582" cy="208410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00151"/>
            <a:ext cx="4038600" cy="33944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Midterm 2 in one week!</a:t>
            </a:r>
          </a:p>
          <a:p>
            <a:pPr lvl="1"/>
            <a:r>
              <a:rPr lang="en-US" sz="1600" dirty="0" smtClean="0"/>
              <a:t>Guerrilla Session tonight 7-9pm in Cory 293</a:t>
            </a:r>
          </a:p>
          <a:p>
            <a:pPr lvl="1"/>
            <a:r>
              <a:rPr lang="en-US" sz="1600" dirty="0" smtClean="0"/>
              <a:t>ONE double sided cheat sheet</a:t>
            </a:r>
          </a:p>
          <a:p>
            <a:pPr lvl="1"/>
            <a:r>
              <a:rPr lang="en-US" sz="1600" dirty="0" smtClean="0"/>
              <a:t>Stay tuned for room assignments</a:t>
            </a:r>
          </a:p>
          <a:p>
            <a:pPr lvl="1"/>
            <a:r>
              <a:rPr lang="en-US" sz="1600" dirty="0" smtClean="0"/>
              <a:t>Review session: Saturday 10-12pm in Hearst Annex A1</a:t>
            </a:r>
          </a:p>
          <a:p>
            <a:r>
              <a:rPr lang="en-US" sz="2000" dirty="0" smtClean="0"/>
              <a:t>Homework 4 released!</a:t>
            </a:r>
          </a:p>
          <a:p>
            <a:pPr lvl="1"/>
            <a:r>
              <a:rPr lang="en-US" sz="1600" dirty="0" smtClean="0"/>
              <a:t>Caches and Floating Point</a:t>
            </a:r>
          </a:p>
          <a:p>
            <a:pPr lvl="1"/>
            <a:r>
              <a:rPr lang="en-US" sz="1600" dirty="0" smtClean="0"/>
              <a:t>Due after the midterm</a:t>
            </a:r>
          </a:p>
          <a:p>
            <a:pPr lvl="1"/>
            <a:r>
              <a:rPr lang="en-US" sz="1600" dirty="0" smtClean="0"/>
              <a:t>Still good cache practice!</a:t>
            </a:r>
          </a:p>
          <a:p>
            <a:r>
              <a:rPr lang="en-US" sz="2000" dirty="0" smtClean="0"/>
              <a:t>Proj2-Part2 released</a:t>
            </a:r>
          </a:p>
          <a:p>
            <a:pPr lvl="1"/>
            <a:r>
              <a:rPr lang="en-US" sz="1600" dirty="0" smtClean="0"/>
              <a:t>Due after the midterm, but good to do before!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9858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9D9D9"/>
                </a:solidFill>
              </a:rPr>
              <a:t>Defining Performance</a:t>
            </a:r>
            <a:endParaRPr lang="en-US" dirty="0">
              <a:solidFill>
                <a:srgbClr val="D9D9D9"/>
              </a:solidFill>
            </a:endParaRPr>
          </a:p>
          <a:p>
            <a:r>
              <a:rPr lang="en-US" dirty="0" smtClean="0"/>
              <a:t>Floating-Point Standard</a:t>
            </a:r>
            <a:endParaRPr lang="en-US" dirty="0"/>
          </a:p>
          <a:p>
            <a:r>
              <a:rPr lang="en-US" dirty="0" smtClean="0">
                <a:solidFill>
                  <a:srgbClr val="D9D9D9"/>
                </a:solidFill>
              </a:rPr>
              <a:t>And in Conclusion </a:t>
            </a:r>
            <a:r>
              <a:rPr lang="is-IS" dirty="0" smtClean="0">
                <a:solidFill>
                  <a:srgbClr val="D9D9D9"/>
                </a:solidFill>
              </a:rPr>
              <a:t>…</a:t>
            </a:r>
            <a:endParaRPr lang="en-US" dirty="0" smtClean="0">
              <a:solidFill>
                <a:srgbClr val="D9D9D9"/>
              </a:solidFill>
            </a:endParaRPr>
          </a:p>
          <a:p>
            <a:endParaRPr lang="en-US" dirty="0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10/24/17</a:t>
            </a:fld>
            <a:endParaRPr lang="en-US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Fall 2016 – Lecture #17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9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Number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Computers </a:t>
            </a:r>
            <a:r>
              <a:rPr lang="en-US" dirty="0" smtClean="0"/>
              <a:t>deal </a:t>
            </a:r>
            <a:r>
              <a:rPr lang="en-US" dirty="0"/>
              <a:t>with numbers</a:t>
            </a:r>
          </a:p>
          <a:p>
            <a:r>
              <a:rPr lang="en-US" dirty="0"/>
              <a:t>What can we represent in N bits?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</a:t>
            </a:r>
            <a:r>
              <a:rPr lang="en-US" dirty="0"/>
              <a:t> things, and no more! They could be…</a:t>
            </a:r>
          </a:p>
          <a:p>
            <a:pPr lvl="2"/>
            <a:r>
              <a:rPr lang="en-US" dirty="0"/>
              <a:t>Unsigned integers: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		</a:t>
            </a:r>
            <a:r>
              <a:rPr lang="en-US" sz="2600" dirty="0" smtClean="0"/>
              <a:t>0</a:t>
            </a:r>
            <a:r>
              <a:rPr lang="en-US" sz="2600" dirty="0"/>
              <a:t>	to	</a:t>
            </a:r>
            <a:r>
              <a:rPr lang="en-US" sz="2600" dirty="0" smtClean="0"/>
              <a:t>2</a:t>
            </a:r>
            <a:r>
              <a:rPr lang="en-US" sz="2600" baseline="30000" dirty="0" smtClean="0"/>
              <a:t>N </a:t>
            </a:r>
            <a:r>
              <a:rPr lang="en-US" sz="2600" dirty="0" smtClean="0"/>
              <a:t>- 1</a:t>
            </a:r>
            <a:endParaRPr lang="en-US" sz="2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 smtClean="0"/>
              <a:t>	</a:t>
            </a:r>
            <a:r>
              <a:rPr lang="en-US" sz="2600" dirty="0"/>
              <a:t>	</a:t>
            </a:r>
            <a:r>
              <a:rPr lang="en-US" sz="2600" dirty="0" smtClean="0"/>
              <a:t>	(</a:t>
            </a:r>
            <a:r>
              <a:rPr lang="en-US" sz="2600" dirty="0"/>
              <a:t>for N=32,  </a:t>
            </a:r>
            <a:r>
              <a:rPr lang="en-US" sz="2600" dirty="0" smtClean="0"/>
              <a:t>2</a:t>
            </a:r>
            <a:r>
              <a:rPr lang="en-US" sz="2600" baseline="30000" dirty="0" smtClean="0"/>
              <a:t>N </a:t>
            </a:r>
            <a:r>
              <a:rPr lang="en-US" sz="2600" dirty="0" smtClean="0"/>
              <a:t>– 1</a:t>
            </a:r>
            <a:r>
              <a:rPr lang="en-US" sz="2600" baseline="30000" dirty="0" smtClean="0"/>
              <a:t>  </a:t>
            </a:r>
            <a:r>
              <a:rPr lang="en-US" sz="2600" dirty="0"/>
              <a:t>= 4,294,967,295)</a:t>
            </a:r>
          </a:p>
          <a:p>
            <a:pPr lvl="2"/>
            <a:r>
              <a:rPr lang="en-US" dirty="0"/>
              <a:t>Signed Integers (Two’s Complement)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dirty="0" smtClean="0"/>
              <a:t>			-</a:t>
            </a:r>
            <a:r>
              <a:rPr lang="en-US" sz="2600" dirty="0"/>
              <a:t>2</a:t>
            </a:r>
            <a:r>
              <a:rPr lang="en-US" sz="2600" baseline="30000" dirty="0"/>
              <a:t>(N-1)</a:t>
            </a:r>
            <a:r>
              <a:rPr lang="en-US" sz="2600" dirty="0"/>
              <a:t>		to	  2</a:t>
            </a:r>
            <a:r>
              <a:rPr lang="en-US" sz="2600" baseline="30000" dirty="0"/>
              <a:t>(N-1)  </a:t>
            </a:r>
            <a:r>
              <a:rPr lang="en-US" sz="2600" dirty="0"/>
              <a:t>- </a:t>
            </a:r>
            <a:r>
              <a:rPr lang="en-US" sz="2600" dirty="0" smtClean="0"/>
              <a:t>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dirty="0" smtClean="0"/>
              <a:t>			(for N=32,  2</a:t>
            </a:r>
            <a:r>
              <a:rPr lang="en-US" sz="2600" baseline="30000" dirty="0" smtClean="0"/>
              <a:t>(N-1)  </a:t>
            </a:r>
            <a:r>
              <a:rPr lang="en-US" sz="2600" dirty="0" smtClean="0"/>
              <a:t>= 2,147,483,648)</a:t>
            </a:r>
            <a:endParaRPr lang="en-US" sz="2600" dirty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10/24/17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4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Very large numbers? 	(seconds/millennium)</a:t>
            </a:r>
            <a:br>
              <a:rPr lang="en-US" dirty="0"/>
            </a:br>
            <a:r>
              <a:rPr lang="en-US" dirty="0"/>
              <a:t>  31,556,926,000</a:t>
            </a:r>
            <a:r>
              <a:rPr lang="en-US" baseline="-25000" dirty="0"/>
              <a:t>10</a:t>
            </a:r>
            <a:r>
              <a:rPr lang="en-US" dirty="0"/>
              <a:t> (3.1556926</a:t>
            </a:r>
            <a:r>
              <a:rPr lang="en-US" baseline="-25000" dirty="0"/>
              <a:t>10</a:t>
            </a:r>
            <a:r>
              <a:rPr lang="en-US" dirty="0"/>
              <a:t> x 10</a:t>
            </a:r>
            <a:r>
              <a:rPr lang="en-US" baseline="30000" dirty="0"/>
              <a:t>10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Very small numbers? (Bohr radius)</a:t>
            </a:r>
            <a:br>
              <a:rPr lang="en-US" dirty="0"/>
            </a:br>
            <a:r>
              <a:rPr lang="en-US" dirty="0"/>
              <a:t>  0.0000000000529177</a:t>
            </a:r>
            <a:r>
              <a:rPr lang="en-US" baseline="-25000" dirty="0"/>
              <a:t>10</a:t>
            </a:r>
            <a:r>
              <a:rPr lang="en-US" dirty="0"/>
              <a:t>m (5.29177</a:t>
            </a:r>
            <a:r>
              <a:rPr lang="en-US" baseline="-25000" dirty="0"/>
              <a:t>10</a:t>
            </a:r>
            <a:r>
              <a:rPr lang="en-US" dirty="0"/>
              <a:t> x 10</a:t>
            </a:r>
            <a:r>
              <a:rPr lang="en-US" baseline="30000" dirty="0"/>
              <a:t>-11</a:t>
            </a:r>
            <a:r>
              <a:rPr lang="en-US" dirty="0"/>
              <a:t>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Numbers with both integer &amp; fractional parts?</a:t>
            </a:r>
            <a:br>
              <a:rPr lang="en-US" dirty="0"/>
            </a:br>
            <a:r>
              <a:rPr lang="en-US" dirty="0"/>
              <a:t>  1.5 </a:t>
            </a:r>
          </a:p>
          <a:p>
            <a:r>
              <a:rPr lang="en-US" i="1" dirty="0"/>
              <a:t>First consider #</a:t>
            </a:r>
            <a:r>
              <a:rPr lang="en-US" i="1" dirty="0" smtClean="0"/>
              <a:t>3  </a:t>
            </a:r>
            <a:endParaRPr lang="en-US" i="1" dirty="0"/>
          </a:p>
          <a:p>
            <a:r>
              <a:rPr lang="en-US" i="1" dirty="0"/>
              <a:t>…our solution will also help with #1 and #</a:t>
            </a:r>
            <a:r>
              <a:rPr lang="en-US" i="1" dirty="0" smtClean="0"/>
              <a:t>2</a:t>
            </a:r>
            <a:endParaRPr lang="en-US" i="1" dirty="0"/>
          </a:p>
          <a:p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10/24/17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3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Floating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Standard arithmetic for </a:t>
            </a:r>
            <a:r>
              <a:rPr lang="en-US" dirty="0" err="1" smtClean="0"/>
              <a:t>reals</a:t>
            </a:r>
            <a:r>
              <a:rPr lang="en-US" dirty="0" smtClean="0"/>
              <a:t> for all computers</a:t>
            </a:r>
          </a:p>
          <a:p>
            <a:pPr lvl="1"/>
            <a:r>
              <a:rPr lang="en-US" dirty="0" smtClean="0"/>
              <a:t>Like two’s complement</a:t>
            </a:r>
          </a:p>
          <a:p>
            <a:r>
              <a:rPr lang="en-US" dirty="0" smtClean="0"/>
              <a:t>Keep as much precision as possible in formats</a:t>
            </a:r>
          </a:p>
          <a:p>
            <a:r>
              <a:rPr lang="en-US" dirty="0" smtClean="0"/>
              <a:t>Help programmer with errors in real arithmetic</a:t>
            </a:r>
          </a:p>
          <a:p>
            <a:pPr lvl="1"/>
            <a:r>
              <a:rPr lang="en-US" dirty="0" smtClean="0"/>
              <a:t>+∞, -∞, Not-A-Number (</a:t>
            </a:r>
            <a:r>
              <a:rPr lang="en-US" dirty="0" err="1" smtClean="0"/>
              <a:t>NaN</a:t>
            </a:r>
            <a:r>
              <a:rPr lang="en-US" dirty="0" smtClean="0"/>
              <a:t>), exponent overflow, exponent underflow</a:t>
            </a:r>
          </a:p>
          <a:p>
            <a:r>
              <a:rPr lang="en-US" dirty="0" smtClean="0"/>
              <a:t>Keep encoding that is somewhat compatible with two’s complement</a:t>
            </a:r>
          </a:p>
          <a:p>
            <a:pPr lvl="1"/>
            <a:r>
              <a:rPr lang="en-US" dirty="0" smtClean="0"/>
              <a:t>E.g., 0 in Fl. Pt. is 0 in two’s complement</a:t>
            </a:r>
          </a:p>
          <a:p>
            <a:pPr lvl="1"/>
            <a:r>
              <a:rPr lang="en-US" dirty="0" smtClean="0"/>
              <a:t>Make it possible to sort without needing to do floating-point comparison</a:t>
            </a: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10/24/17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9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 of Fractions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3771"/>
            <a:ext cx="8229600" cy="3394472"/>
          </a:xfrm>
        </p:spPr>
        <p:txBody>
          <a:bodyPr>
            <a:normAutofit/>
          </a:bodyPr>
          <a:lstStyle/>
          <a:p>
            <a:r>
              <a:rPr lang="en-US" sz="2800" dirty="0"/>
              <a:t>“Binary Point” like decimal point signifies boundary between integer and fractional parts:</a:t>
            </a:r>
          </a:p>
          <a:p>
            <a:pPr marL="0" indent="0">
              <a:buNone/>
            </a:pPr>
            <a:endParaRPr lang="en-US" sz="2800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926947" y="1797103"/>
            <a:ext cx="3556000" cy="1579960"/>
            <a:chOff x="1584" y="821"/>
            <a:chExt cx="2240" cy="1327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2128" y="821"/>
              <a:ext cx="1005" cy="7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dirty="0" err="1">
                  <a:solidFill>
                    <a:srgbClr val="063DE8"/>
                  </a:solidFill>
                </a:rPr>
                <a:t>xx</a:t>
              </a:r>
              <a:r>
                <a:rPr lang="en-US" sz="5400" dirty="0" err="1">
                  <a:solidFill>
                    <a:srgbClr val="063DE8"/>
                  </a:solidFill>
                </a:rPr>
                <a:t>.</a:t>
              </a:r>
              <a:r>
                <a:rPr lang="en-US" sz="3600" dirty="0" err="1">
                  <a:solidFill>
                    <a:srgbClr val="063DE8"/>
                  </a:solidFill>
                </a:rPr>
                <a:t>yyyy</a:t>
              </a:r>
              <a:endParaRPr lang="en-US" sz="3600" dirty="0">
                <a:solidFill>
                  <a:srgbClr val="063DE8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872" y="1488"/>
              <a:ext cx="336" cy="192"/>
            </a:xfrm>
            <a:custGeom>
              <a:avLst/>
              <a:gdLst>
                <a:gd name="T0" fmla="*/ 336 w 336"/>
                <a:gd name="T1" fmla="*/ 0 h 192"/>
                <a:gd name="T2" fmla="*/ 192 w 336"/>
                <a:gd name="T3" fmla="*/ 144 h 192"/>
                <a:gd name="T4" fmla="*/ 0 w 336"/>
                <a:gd name="T5" fmla="*/ 192 h 192"/>
                <a:gd name="T6" fmla="*/ 0 60000 65536"/>
                <a:gd name="T7" fmla="*/ 0 60000 65536"/>
                <a:gd name="T8" fmla="*/ 0 60000 65536"/>
                <a:gd name="T9" fmla="*/ 0 w 336"/>
                <a:gd name="T10" fmla="*/ 0 h 192"/>
                <a:gd name="T11" fmla="*/ 336 w 336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92">
                  <a:moveTo>
                    <a:pt x="336" y="0"/>
                  </a:moveTo>
                  <a:cubicBezTo>
                    <a:pt x="292" y="56"/>
                    <a:pt x="248" y="112"/>
                    <a:pt x="192" y="144"/>
                  </a:cubicBezTo>
                  <a:cubicBezTo>
                    <a:pt x="136" y="176"/>
                    <a:pt x="68" y="184"/>
                    <a:pt x="0" y="192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760" y="1536"/>
              <a:ext cx="96" cy="240"/>
            </a:xfrm>
            <a:custGeom>
              <a:avLst/>
              <a:gdLst>
                <a:gd name="T0" fmla="*/ 0 w 96"/>
                <a:gd name="T1" fmla="*/ 0 h 240"/>
                <a:gd name="T2" fmla="*/ 48 w 96"/>
                <a:gd name="T3" fmla="*/ 144 h 240"/>
                <a:gd name="T4" fmla="*/ 96 w 96"/>
                <a:gd name="T5" fmla="*/ 240 h 240"/>
                <a:gd name="T6" fmla="*/ 0 60000 65536"/>
                <a:gd name="T7" fmla="*/ 0 60000 65536"/>
                <a:gd name="T8" fmla="*/ 0 60000 65536"/>
                <a:gd name="T9" fmla="*/ 0 w 96"/>
                <a:gd name="T10" fmla="*/ 0 h 240"/>
                <a:gd name="T11" fmla="*/ 96 w 96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0">
                  <a:moveTo>
                    <a:pt x="0" y="0"/>
                  </a:moveTo>
                  <a:cubicBezTo>
                    <a:pt x="16" y="52"/>
                    <a:pt x="32" y="104"/>
                    <a:pt x="48" y="144"/>
                  </a:cubicBezTo>
                  <a:cubicBezTo>
                    <a:pt x="64" y="184"/>
                    <a:pt x="80" y="212"/>
                    <a:pt x="96" y="24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928" y="1536"/>
              <a:ext cx="288" cy="240"/>
            </a:xfrm>
            <a:custGeom>
              <a:avLst/>
              <a:gdLst>
                <a:gd name="T0" fmla="*/ 0 w 288"/>
                <a:gd name="T1" fmla="*/ 0 h 240"/>
                <a:gd name="T2" fmla="*/ 96 w 288"/>
                <a:gd name="T3" fmla="*/ 144 h 240"/>
                <a:gd name="T4" fmla="*/ 288 w 288"/>
                <a:gd name="T5" fmla="*/ 240 h 240"/>
                <a:gd name="T6" fmla="*/ 0 60000 65536"/>
                <a:gd name="T7" fmla="*/ 0 60000 65536"/>
                <a:gd name="T8" fmla="*/ 0 60000 65536"/>
                <a:gd name="T9" fmla="*/ 0 w 288"/>
                <a:gd name="T10" fmla="*/ 0 h 240"/>
                <a:gd name="T11" fmla="*/ 288 w 28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240">
                  <a:moveTo>
                    <a:pt x="0" y="0"/>
                  </a:moveTo>
                  <a:cubicBezTo>
                    <a:pt x="24" y="52"/>
                    <a:pt x="48" y="104"/>
                    <a:pt x="96" y="144"/>
                  </a:cubicBezTo>
                  <a:cubicBezTo>
                    <a:pt x="144" y="184"/>
                    <a:pt x="216" y="212"/>
                    <a:pt x="288" y="24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3104" y="1536"/>
              <a:ext cx="384" cy="192"/>
            </a:xfrm>
            <a:custGeom>
              <a:avLst/>
              <a:gdLst>
                <a:gd name="T0" fmla="*/ 0 w 384"/>
                <a:gd name="T1" fmla="*/ 0 h 192"/>
                <a:gd name="T2" fmla="*/ 144 w 384"/>
                <a:gd name="T3" fmla="*/ 96 h 192"/>
                <a:gd name="T4" fmla="*/ 384 w 384"/>
                <a:gd name="T5" fmla="*/ 192 h 192"/>
                <a:gd name="T6" fmla="*/ 0 60000 65536"/>
                <a:gd name="T7" fmla="*/ 0 60000 65536"/>
                <a:gd name="T8" fmla="*/ 0 60000 65536"/>
                <a:gd name="T9" fmla="*/ 0 w 384"/>
                <a:gd name="T10" fmla="*/ 0 h 192"/>
                <a:gd name="T11" fmla="*/ 384 w 38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192">
                  <a:moveTo>
                    <a:pt x="0" y="0"/>
                  </a:moveTo>
                  <a:cubicBezTo>
                    <a:pt x="40" y="32"/>
                    <a:pt x="80" y="64"/>
                    <a:pt x="144" y="96"/>
                  </a:cubicBezTo>
                  <a:cubicBezTo>
                    <a:pt x="208" y="128"/>
                    <a:pt x="344" y="176"/>
                    <a:pt x="384" y="192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256" y="1488"/>
              <a:ext cx="96" cy="240"/>
            </a:xfrm>
            <a:custGeom>
              <a:avLst/>
              <a:gdLst>
                <a:gd name="T0" fmla="*/ 96 w 96"/>
                <a:gd name="T1" fmla="*/ 0 h 240"/>
                <a:gd name="T2" fmla="*/ 48 w 96"/>
                <a:gd name="T3" fmla="*/ 144 h 240"/>
                <a:gd name="T4" fmla="*/ 0 w 96"/>
                <a:gd name="T5" fmla="*/ 240 h 240"/>
                <a:gd name="T6" fmla="*/ 0 60000 65536"/>
                <a:gd name="T7" fmla="*/ 0 60000 65536"/>
                <a:gd name="T8" fmla="*/ 0 60000 65536"/>
                <a:gd name="T9" fmla="*/ 0 w 96"/>
                <a:gd name="T10" fmla="*/ 0 h 240"/>
                <a:gd name="T11" fmla="*/ 96 w 96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0">
                  <a:moveTo>
                    <a:pt x="96" y="0"/>
                  </a:moveTo>
                  <a:cubicBezTo>
                    <a:pt x="80" y="52"/>
                    <a:pt x="64" y="104"/>
                    <a:pt x="48" y="144"/>
                  </a:cubicBezTo>
                  <a:cubicBezTo>
                    <a:pt x="32" y="184"/>
                    <a:pt x="16" y="212"/>
                    <a:pt x="0" y="24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568" y="1547"/>
              <a:ext cx="48" cy="144"/>
            </a:xfrm>
            <a:custGeom>
              <a:avLst/>
              <a:gdLst>
                <a:gd name="T0" fmla="*/ 48 w 48"/>
                <a:gd name="T1" fmla="*/ 0 h 144"/>
                <a:gd name="T2" fmla="*/ 0 w 48"/>
                <a:gd name="T3" fmla="*/ 144 h 144"/>
                <a:gd name="T4" fmla="*/ 0 60000 65536"/>
                <a:gd name="T5" fmla="*/ 0 60000 65536"/>
                <a:gd name="T6" fmla="*/ 0 w 48"/>
                <a:gd name="T7" fmla="*/ 0 h 144"/>
                <a:gd name="T8" fmla="*/ 48 w 48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144">
                  <a:moveTo>
                    <a:pt x="48" y="0"/>
                  </a:moveTo>
                  <a:cubicBezTo>
                    <a:pt x="48" y="0"/>
                    <a:pt x="24" y="72"/>
                    <a:pt x="0" y="144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584" y="1616"/>
              <a:ext cx="280" cy="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2</a:t>
              </a:r>
              <a:r>
                <a:rPr lang="en-US" sz="2400" baseline="30000">
                  <a:solidFill>
                    <a:srgbClr val="000000"/>
                  </a:solidFill>
                </a:rPr>
                <a:t>1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016" y="1712"/>
              <a:ext cx="280" cy="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2</a:t>
              </a:r>
              <a:r>
                <a:rPr lang="en-US" sz="2400" baseline="30000">
                  <a:solidFill>
                    <a:srgbClr val="000000"/>
                  </a:solidFill>
                </a:rPr>
                <a:t>0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400" y="1721"/>
              <a:ext cx="320" cy="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2</a:t>
              </a:r>
              <a:r>
                <a:rPr lang="en-US" sz="2400" baseline="30000">
                  <a:solidFill>
                    <a:srgbClr val="000000"/>
                  </a:solidFill>
                </a:rPr>
                <a:t>-1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2764" y="1760"/>
              <a:ext cx="320" cy="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2</a:t>
              </a:r>
              <a:r>
                <a:rPr lang="en-US" sz="2400" baseline="30000">
                  <a:solidFill>
                    <a:srgbClr val="000000"/>
                  </a:solidFill>
                </a:rPr>
                <a:t>-2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3120" y="1760"/>
              <a:ext cx="320" cy="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2</a:t>
              </a:r>
              <a:r>
                <a:rPr lang="en-US" sz="2400" baseline="30000">
                  <a:solidFill>
                    <a:srgbClr val="000000"/>
                  </a:solidFill>
                </a:rPr>
                <a:t>-3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3504" y="1664"/>
              <a:ext cx="320" cy="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2</a:t>
              </a:r>
              <a:r>
                <a:rPr lang="en-US" sz="2400" baseline="30000">
                  <a:solidFill>
                    <a:srgbClr val="000000"/>
                  </a:solidFill>
                </a:rPr>
                <a:t>-4</a:t>
              </a: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804334" y="2281687"/>
            <a:ext cx="2971800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Example 6-bit representation: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804334" y="3264353"/>
            <a:ext cx="762629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ourier New"/>
                <a:cs typeface="Courier New"/>
              </a:rPr>
              <a:t>10.1010</a:t>
            </a:r>
            <a:r>
              <a:rPr lang="en-US" sz="2400" baseline="-25000" dirty="0" smtClean="0">
                <a:solidFill>
                  <a:srgbClr val="000000"/>
                </a:solidFill>
                <a:latin typeface="Courier New"/>
                <a:cs typeface="Courier New"/>
              </a:rPr>
              <a:t>two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/>
                <a:cs typeface="Courier New"/>
              </a:rPr>
              <a:t>= 1x2</a:t>
            </a:r>
            <a:r>
              <a:rPr lang="en-US" sz="2400" baseline="30000" dirty="0">
                <a:solidFill>
                  <a:srgbClr val="000000"/>
                </a:solidFill>
                <a:latin typeface="Courier New"/>
                <a:cs typeface="Courier New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Courier New"/>
                <a:cs typeface="Courier New"/>
              </a:rPr>
              <a:t> + 1x2</a:t>
            </a:r>
            <a:r>
              <a:rPr lang="en-US" sz="2400" baseline="30000" dirty="0">
                <a:solidFill>
                  <a:srgbClr val="000000"/>
                </a:solidFill>
                <a:latin typeface="Courier New"/>
                <a:cs typeface="Courier New"/>
              </a:rPr>
              <a:t>-1</a:t>
            </a:r>
            <a:r>
              <a:rPr lang="en-US" sz="2400" dirty="0">
                <a:solidFill>
                  <a:srgbClr val="000000"/>
                </a:solidFill>
                <a:latin typeface="Courier New"/>
                <a:cs typeface="Courier New"/>
              </a:rPr>
              <a:t> + 1x2</a:t>
            </a:r>
            <a:r>
              <a:rPr lang="en-US" sz="2400" baseline="30000" dirty="0">
                <a:solidFill>
                  <a:srgbClr val="000000"/>
                </a:solidFill>
                <a:latin typeface="Courier New"/>
                <a:cs typeface="Courier New"/>
              </a:rPr>
              <a:t>-3</a:t>
            </a:r>
            <a:r>
              <a:rPr lang="en-US" sz="24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  <a:cs typeface="Courier New"/>
              </a:rPr>
              <a:t>2.625</a:t>
            </a:r>
            <a:r>
              <a:rPr lang="en-US" sz="2400" baseline="-25000" dirty="0" smtClean="0">
                <a:solidFill>
                  <a:srgbClr val="000000"/>
                </a:solidFill>
                <a:latin typeface="Courier New"/>
                <a:cs typeface="Courier New"/>
              </a:rPr>
              <a:t>ten </a:t>
            </a:r>
            <a:endParaRPr lang="en-US" sz="2400" baseline="-250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804334" y="3835853"/>
            <a:ext cx="8339666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If we assume “fixed binary point”, range of 6-bit representations with this format: </a:t>
            </a:r>
            <a:r>
              <a:rPr lang="en-US" sz="2800" dirty="0" smtClean="0">
                <a:solidFill>
                  <a:srgbClr val="000000"/>
                </a:solidFill>
              </a:rPr>
              <a:t> 0 </a:t>
            </a:r>
            <a:r>
              <a:rPr lang="en-US" sz="2800" dirty="0">
                <a:solidFill>
                  <a:srgbClr val="000000"/>
                </a:solidFill>
              </a:rPr>
              <a:t>to 3.9375 (almost 4)</a:t>
            </a:r>
          </a:p>
        </p:txBody>
      </p:sp>
      <p:sp>
        <p:nvSpPr>
          <p:cNvPr id="25" name="Date Placeholder 3"/>
          <p:cNvSpPr txBox="1">
            <a:spLocks/>
          </p:cNvSpPr>
          <p:nvPr/>
        </p:nvSpPr>
        <p:spPr>
          <a:xfrm>
            <a:off x="457200" y="468871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10/24/17</a:t>
            </a:fld>
            <a:endParaRPr lang="en-US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68871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49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Defining Performance</a:t>
            </a:r>
            <a:endParaRPr lang="en-US" dirty="0"/>
          </a:p>
          <a:p>
            <a:r>
              <a:rPr lang="en-US" dirty="0" smtClean="0"/>
              <a:t>Floating-Point Standard</a:t>
            </a:r>
            <a:endParaRPr lang="en-US" dirty="0"/>
          </a:p>
          <a:p>
            <a:r>
              <a:rPr lang="en-US" dirty="0" smtClean="0"/>
              <a:t>And in Conclusion </a:t>
            </a:r>
            <a:r>
              <a:rPr lang="is-IS" dirty="0" smtClean="0"/>
              <a:t>…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10/24/17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8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691"/>
            <a:ext cx="8229600" cy="857250"/>
          </a:xfrm>
        </p:spPr>
        <p:txBody>
          <a:bodyPr/>
          <a:lstStyle/>
          <a:p>
            <a:r>
              <a:rPr lang="en-US" dirty="0" smtClean="0"/>
              <a:t>Fractional Powers of 2</a:t>
            </a:r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10/24/17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864327" y="1181097"/>
            <a:ext cx="2723823" cy="40318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0	1.0	1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r>
              <a:rPr lang="en-US" sz="16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0.5	</a:t>
            </a:r>
            <a:r>
              <a:rPr lang="en-US" sz="16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/2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r>
              <a:rPr lang="en-US" sz="16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0.25	1/4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r>
              <a:rPr lang="en-US" sz="16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0.125	1/8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r>
              <a:rPr lang="en-US" sz="16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0.0625	1/16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r>
              <a:rPr lang="en-US" sz="16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0.03125	1/32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r>
              <a:rPr lang="en-US" sz="16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0.015625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r>
              <a:rPr lang="en-US" sz="16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0.0078125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r>
              <a:rPr lang="en-US" sz="16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0.00390625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r>
              <a:rPr lang="en-US" sz="16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0.001953125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r>
              <a:rPr lang="en-US" sz="16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0.0009765625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r>
              <a:rPr lang="en-US" sz="16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0.00048828125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r>
              <a:rPr lang="en-US" sz="16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0.000244140625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r>
              <a:rPr lang="en-US" sz="16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0.0001220703125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r>
              <a:rPr lang="en-US" sz="16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0.00006103515625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lain"/>
            </a:pPr>
            <a:r>
              <a:rPr lang="en-US" sz="16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0.000030517578125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861441" y="746553"/>
            <a:ext cx="116971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C0128"/>
                </a:solidFill>
                <a:latin typeface="Courier New"/>
                <a:cs typeface="Courier New"/>
              </a:rPr>
              <a:t>i</a:t>
            </a:r>
            <a:r>
              <a:rPr lang="en-US" sz="2400" b="1" dirty="0" smtClean="0">
                <a:solidFill>
                  <a:srgbClr val="FC0128"/>
                </a:solidFill>
                <a:latin typeface="Courier New"/>
                <a:cs typeface="Courier New"/>
              </a:rPr>
              <a:t>  2</a:t>
            </a:r>
            <a:r>
              <a:rPr lang="en-US" sz="2400" b="1" baseline="30000" dirty="0">
                <a:solidFill>
                  <a:srgbClr val="FC0128"/>
                </a:solidFill>
                <a:latin typeface="Courier New"/>
                <a:cs typeface="Courier New"/>
              </a:rPr>
              <a:t>-i</a:t>
            </a:r>
            <a:endParaRPr lang="en-US" sz="2400" b="1" dirty="0">
              <a:solidFill>
                <a:srgbClr val="FC0128"/>
              </a:solidFill>
              <a:latin typeface="Courier New"/>
              <a:cs typeface="Courier New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2940527" y="1181097"/>
            <a:ext cx="266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6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3321527" y="895347"/>
            <a:ext cx="0" cy="3943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600">
              <a:solidFill>
                <a:srgbClr val="FC0128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3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4823" y="205979"/>
            <a:ext cx="8882432" cy="857250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/>
              <a:t>Representation of </a:t>
            </a:r>
            <a:r>
              <a:rPr lang="en-US" dirty="0" smtClean="0"/>
              <a:t>Fractions</a:t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/>
              <a:t>Fixed Pt.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33400" y="1142790"/>
            <a:ext cx="82296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cs typeface="Courier New"/>
              </a:rPr>
              <a:t>What about addition and multiplication?</a:t>
            </a:r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838201" y="1690042"/>
            <a:ext cx="5313363" cy="1220391"/>
            <a:chOff x="528" y="1174"/>
            <a:chExt cx="3347" cy="1025"/>
          </a:xfrm>
        </p:grpSpPr>
        <p:grpSp>
          <p:nvGrpSpPr>
            <p:cNvPr id="28687" name="Group 5"/>
            <p:cNvGrpSpPr>
              <a:grpSpLocks/>
            </p:cNvGrpSpPr>
            <p:nvPr/>
          </p:nvGrpSpPr>
          <p:grpSpPr bwMode="auto">
            <a:xfrm>
              <a:off x="528" y="1174"/>
              <a:ext cx="3347" cy="1025"/>
              <a:chOff x="528" y="1174"/>
              <a:chExt cx="3347" cy="1025"/>
            </a:xfrm>
          </p:grpSpPr>
          <p:sp>
            <p:nvSpPr>
              <p:cNvPr id="28689" name="Text Box 6"/>
              <p:cNvSpPr txBox="1">
                <a:spLocks noChangeArrowheads="1"/>
              </p:cNvSpPr>
              <p:nvPr/>
            </p:nvSpPr>
            <p:spPr bwMode="auto">
              <a:xfrm>
                <a:off x="528" y="1192"/>
                <a:ext cx="1872" cy="80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dirty="0">
                    <a:solidFill>
                      <a:srgbClr val="000000"/>
                    </a:solidFill>
                  </a:rPr>
                  <a:t>Addition is straightforward:</a:t>
                </a:r>
              </a:p>
            </p:txBody>
          </p:sp>
          <p:sp>
            <p:nvSpPr>
              <p:cNvPr id="28690" name="Text Box 7"/>
              <p:cNvSpPr txBox="1">
                <a:spLocks noChangeArrowheads="1"/>
              </p:cNvSpPr>
              <p:nvPr/>
            </p:nvSpPr>
            <p:spPr bwMode="auto">
              <a:xfrm>
                <a:off x="2304" y="1174"/>
                <a:ext cx="1571" cy="10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>
                    <a:solidFill>
                      <a:srgbClr val="063DE8"/>
                    </a:solidFill>
                    <a:latin typeface="Courier"/>
                  </a:rPr>
                  <a:t>  </a:t>
                </a:r>
                <a:r>
                  <a:rPr lang="en-US" sz="2000" dirty="0">
                    <a:solidFill>
                      <a:srgbClr val="063DE8"/>
                    </a:solidFill>
                    <a:latin typeface="Courier"/>
                  </a:rPr>
                  <a:t>01.100  </a:t>
                </a:r>
                <a:r>
                  <a:rPr lang="en-US" sz="2000" dirty="0" smtClean="0">
                    <a:solidFill>
                      <a:srgbClr val="063DE8"/>
                    </a:solidFill>
                    <a:latin typeface="Courier"/>
                  </a:rPr>
                  <a:t>1.5</a:t>
                </a:r>
                <a:r>
                  <a:rPr lang="en-US" sz="2000" baseline="-25000" dirty="0" smtClean="0">
                    <a:solidFill>
                      <a:srgbClr val="063DE8"/>
                    </a:solidFill>
                    <a:latin typeface="Courier"/>
                  </a:rPr>
                  <a:t>ten</a:t>
                </a:r>
                <a:endParaRPr lang="en-US" sz="2000" baseline="-25000" dirty="0">
                  <a:solidFill>
                    <a:srgbClr val="063DE8"/>
                  </a:solidFill>
                  <a:latin typeface="Courier"/>
                </a:endParaRP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63DE8"/>
                    </a:solidFill>
                    <a:latin typeface="Courier"/>
                  </a:rPr>
                  <a:t>+ 00.100  </a:t>
                </a:r>
                <a:r>
                  <a:rPr lang="en-US" sz="2000" dirty="0" smtClean="0">
                    <a:solidFill>
                      <a:srgbClr val="063DE8"/>
                    </a:solidFill>
                    <a:latin typeface="Courier"/>
                  </a:rPr>
                  <a:t>0.5</a:t>
                </a:r>
                <a:r>
                  <a:rPr lang="en-US" sz="2000" baseline="-25000" dirty="0" smtClean="0">
                    <a:solidFill>
                      <a:srgbClr val="063DE8"/>
                    </a:solidFill>
                    <a:latin typeface="Courier"/>
                  </a:rPr>
                  <a:t>ten</a:t>
                </a:r>
                <a:endParaRPr lang="en-US" sz="2000" baseline="-25000" dirty="0">
                  <a:solidFill>
                    <a:srgbClr val="063DE8"/>
                  </a:solidFill>
                  <a:latin typeface="Courier"/>
                </a:endParaRP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63DE8"/>
                    </a:solidFill>
                    <a:latin typeface="Courier"/>
                  </a:rPr>
                  <a:t>  10.000  </a:t>
                </a:r>
                <a:r>
                  <a:rPr lang="en-US" sz="2000" dirty="0" smtClean="0">
                    <a:solidFill>
                      <a:srgbClr val="063DE8"/>
                    </a:solidFill>
                    <a:latin typeface="Courier"/>
                  </a:rPr>
                  <a:t>2.0</a:t>
                </a:r>
                <a:r>
                  <a:rPr lang="en-US" sz="2000" baseline="-25000" dirty="0" smtClean="0">
                    <a:solidFill>
                      <a:srgbClr val="063DE8"/>
                    </a:solidFill>
                    <a:latin typeface="Courier"/>
                  </a:rPr>
                  <a:t>ten</a:t>
                </a:r>
                <a:endParaRPr lang="en-US" sz="2000" baseline="-25000" dirty="0">
                  <a:solidFill>
                    <a:srgbClr val="063DE8"/>
                  </a:solidFill>
                  <a:latin typeface="Courier"/>
                </a:endParaRP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baseline="-25000" dirty="0">
                  <a:solidFill>
                    <a:srgbClr val="FC0128"/>
                  </a:solidFill>
                  <a:latin typeface="Courier"/>
                </a:endParaRPr>
              </a:p>
            </p:txBody>
          </p:sp>
        </p:grpSp>
        <p:sp>
          <p:nvSpPr>
            <p:cNvPr id="28688" name="Line 8"/>
            <p:cNvSpPr>
              <a:spLocks noChangeShapeType="1"/>
            </p:cNvSpPr>
            <p:nvPr/>
          </p:nvSpPr>
          <p:spPr bwMode="auto">
            <a:xfrm>
              <a:off x="2362" y="1749"/>
              <a:ext cx="75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33400" y="2121048"/>
            <a:ext cx="8305800" cy="3642122"/>
            <a:chOff x="336" y="1536"/>
            <a:chExt cx="5232" cy="3059"/>
          </a:xfrm>
        </p:grpSpPr>
        <p:sp>
          <p:nvSpPr>
            <p:cNvPr id="28679" name="Text Box 10"/>
            <p:cNvSpPr txBox="1">
              <a:spLocks noChangeArrowheads="1"/>
            </p:cNvSpPr>
            <p:nvPr/>
          </p:nvSpPr>
          <p:spPr bwMode="auto">
            <a:xfrm>
              <a:off x="336" y="2112"/>
              <a:ext cx="3552" cy="43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srgbClr val="000000"/>
                  </a:solidFill>
                </a:rPr>
                <a:t>Multiplication a bit more complex:</a:t>
              </a:r>
            </a:p>
          </p:txBody>
        </p:sp>
        <p:grpSp>
          <p:nvGrpSpPr>
            <p:cNvPr id="28680" name="Group 11"/>
            <p:cNvGrpSpPr>
              <a:grpSpLocks/>
            </p:cNvGrpSpPr>
            <p:nvPr/>
          </p:nvGrpSpPr>
          <p:grpSpPr bwMode="auto">
            <a:xfrm>
              <a:off x="3312" y="1536"/>
              <a:ext cx="2256" cy="3059"/>
              <a:chOff x="3072" y="1968"/>
              <a:chExt cx="2256" cy="3059"/>
            </a:xfrm>
          </p:grpSpPr>
          <p:sp>
            <p:nvSpPr>
              <p:cNvPr id="28684" name="Text Box 12"/>
              <p:cNvSpPr txBox="1">
                <a:spLocks noChangeArrowheads="1"/>
              </p:cNvSpPr>
              <p:nvPr/>
            </p:nvSpPr>
            <p:spPr bwMode="auto">
              <a:xfrm>
                <a:off x="3072" y="1968"/>
                <a:ext cx="2256" cy="305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dirty="0">
                    <a:solidFill>
                      <a:srgbClr val="063DE8"/>
                    </a:solidFill>
                    <a:latin typeface="Helvetica" charset="0"/>
                  </a:rPr>
                  <a:t>         </a:t>
                </a:r>
                <a:r>
                  <a:rPr lang="en-US" sz="2400" dirty="0">
                    <a:solidFill>
                      <a:srgbClr val="063DE8"/>
                    </a:solidFill>
                    <a:latin typeface="Courier"/>
                  </a:rPr>
                  <a:t>01.100  </a:t>
                </a:r>
                <a:r>
                  <a:rPr lang="en-US" sz="2400" dirty="0" smtClean="0">
                    <a:solidFill>
                      <a:srgbClr val="063DE8"/>
                    </a:solidFill>
                    <a:latin typeface="Courier"/>
                  </a:rPr>
                  <a:t>1.5</a:t>
                </a:r>
                <a:r>
                  <a:rPr lang="en-US" sz="2400" baseline="-25000" dirty="0" smtClean="0">
                    <a:solidFill>
                      <a:srgbClr val="063DE8"/>
                    </a:solidFill>
                    <a:latin typeface="Courier"/>
                  </a:rPr>
                  <a:t>ten</a:t>
                </a:r>
                <a:endParaRPr lang="en-US" sz="2400" baseline="-25000" dirty="0">
                  <a:solidFill>
                    <a:srgbClr val="063DE8"/>
                  </a:solidFill>
                  <a:latin typeface="Courier"/>
                </a:endParaRP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srgbClr val="063DE8"/>
                    </a:solidFill>
                    <a:latin typeface="Courier"/>
                  </a:rPr>
                  <a:t>     00.100  </a:t>
                </a:r>
                <a:r>
                  <a:rPr lang="en-US" sz="2400" dirty="0" smtClean="0">
                    <a:solidFill>
                      <a:srgbClr val="063DE8"/>
                    </a:solidFill>
                    <a:latin typeface="Courier"/>
                  </a:rPr>
                  <a:t>0.5</a:t>
                </a:r>
                <a:r>
                  <a:rPr lang="en-US" sz="2400" baseline="-25000" dirty="0" smtClean="0">
                    <a:solidFill>
                      <a:srgbClr val="063DE8"/>
                    </a:solidFill>
                    <a:latin typeface="Courier"/>
                  </a:rPr>
                  <a:t>ten </a:t>
                </a:r>
                <a:endParaRPr lang="en-US" sz="2400" baseline="-25000" dirty="0">
                  <a:solidFill>
                    <a:srgbClr val="063DE8"/>
                  </a:solidFill>
                  <a:latin typeface="Courier"/>
                </a:endParaRP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srgbClr val="063DE8"/>
                    </a:solidFill>
                    <a:latin typeface="Courier"/>
                  </a:rPr>
                  <a:t>     00 000</a:t>
                </a: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srgbClr val="063DE8"/>
                    </a:solidFill>
                    <a:latin typeface="Courier"/>
                  </a:rPr>
                  <a:t>    000 00</a:t>
                </a: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srgbClr val="063DE8"/>
                    </a:solidFill>
                    <a:latin typeface="Courier"/>
                  </a:rPr>
                  <a:t>   0110 0</a:t>
                </a: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srgbClr val="063DE8"/>
                    </a:solidFill>
                    <a:latin typeface="Courier"/>
                  </a:rPr>
                  <a:t>  00000</a:t>
                </a: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srgbClr val="063DE8"/>
                    </a:solidFill>
                    <a:latin typeface="Courier"/>
                  </a:rPr>
                  <a:t> 00000</a:t>
                </a: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srgbClr val="063DE8"/>
                    </a:solidFill>
                    <a:latin typeface="Courier"/>
                  </a:rPr>
                  <a:t>0000110000</a:t>
                </a: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baseline="-25000" dirty="0">
                  <a:solidFill>
                    <a:srgbClr val="063DE8"/>
                  </a:solidFill>
                  <a:latin typeface="Courier"/>
                </a:endParaRP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aseline="-25000" dirty="0">
                  <a:solidFill>
                    <a:srgbClr val="FC0128"/>
                  </a:solidFill>
                  <a:latin typeface="Helvetica" charset="0"/>
                </a:endParaRPr>
              </a:p>
            </p:txBody>
          </p:sp>
          <p:sp>
            <p:nvSpPr>
              <p:cNvPr id="28685" name="Line 13"/>
              <p:cNvSpPr>
                <a:spLocks noChangeShapeType="1"/>
              </p:cNvSpPr>
              <p:nvPr/>
            </p:nvSpPr>
            <p:spPr bwMode="auto">
              <a:xfrm>
                <a:off x="3696" y="2672"/>
                <a:ext cx="720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5600">
                  <a:solidFill>
                    <a:srgbClr val="FC0128"/>
                  </a:solidFill>
                  <a:latin typeface="Helvetica" charset="0"/>
                </a:endParaRPr>
              </a:p>
            </p:txBody>
          </p:sp>
          <p:sp>
            <p:nvSpPr>
              <p:cNvPr id="28686" name="Line 14"/>
              <p:cNvSpPr>
                <a:spLocks noChangeShapeType="1"/>
              </p:cNvSpPr>
              <p:nvPr/>
            </p:nvSpPr>
            <p:spPr bwMode="auto">
              <a:xfrm flipV="1">
                <a:off x="3168" y="4211"/>
                <a:ext cx="1104" cy="9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5600">
                  <a:solidFill>
                    <a:srgbClr val="FC0128"/>
                  </a:solidFill>
                  <a:latin typeface="Helvetica" charset="0"/>
                </a:endParaRPr>
              </a:p>
            </p:txBody>
          </p:sp>
        </p:grpSp>
      </p:grpSp>
      <p:sp>
        <p:nvSpPr>
          <p:cNvPr id="2192402" name="Text Box 18"/>
          <p:cNvSpPr txBox="1">
            <a:spLocks noChangeArrowheads="1"/>
          </p:cNvSpPr>
          <p:nvPr/>
        </p:nvSpPr>
        <p:spPr bwMode="auto">
          <a:xfrm>
            <a:off x="487541" y="3666411"/>
            <a:ext cx="4862930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C0128"/>
                </a:solidFill>
              </a:rPr>
              <a:t>Where’s the answer, 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0.11</a:t>
            </a:r>
            <a:r>
              <a:rPr lang="en-US" sz="2000" dirty="0">
                <a:solidFill>
                  <a:srgbClr val="FC0128"/>
                </a:solidFill>
              </a:rPr>
              <a:t>? </a:t>
            </a:r>
            <a:r>
              <a:rPr lang="en-US" sz="2000" dirty="0" smtClean="0">
                <a:solidFill>
                  <a:srgbClr val="FC0128"/>
                </a:solidFill>
              </a:rPr>
              <a:t>(e.g., 0.5 + 0.25; </a:t>
            </a:r>
            <a:br>
              <a:rPr lang="en-US" sz="2000" dirty="0" smtClean="0">
                <a:solidFill>
                  <a:srgbClr val="FC0128"/>
                </a:solidFill>
              </a:rPr>
            </a:br>
            <a:r>
              <a:rPr lang="en-US" sz="2000" dirty="0" smtClean="0">
                <a:solidFill>
                  <a:srgbClr val="FC0128"/>
                </a:solidFill>
              </a:rPr>
              <a:t>Need </a:t>
            </a:r>
            <a:r>
              <a:rPr lang="en-US" sz="2000" dirty="0">
                <a:solidFill>
                  <a:srgbClr val="FC0128"/>
                </a:solidFill>
              </a:rPr>
              <a:t>to </a:t>
            </a:r>
            <a:r>
              <a:rPr lang="en-US" sz="2000" dirty="0" smtClean="0">
                <a:solidFill>
                  <a:srgbClr val="FC0128"/>
                </a:solidFill>
              </a:rPr>
              <a:t>remember </a:t>
            </a:r>
            <a:r>
              <a:rPr lang="en-US" sz="2000" dirty="0">
                <a:solidFill>
                  <a:srgbClr val="FC0128"/>
                </a:solidFill>
              </a:rPr>
              <a:t>where point </a:t>
            </a:r>
            <a:r>
              <a:rPr lang="en-US" sz="2000" dirty="0" smtClean="0">
                <a:solidFill>
                  <a:srgbClr val="FC0128"/>
                </a:solidFill>
              </a:rPr>
              <a:t>is!)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16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10/24/17</a:t>
            </a:fld>
            <a:endParaRPr lang="en-US" dirty="0"/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C63E4C-4642-794D-A2FD-70F6B81535F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4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240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 of Fractions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33400" y="817422"/>
            <a:ext cx="8400875" cy="1200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O</a:t>
            </a:r>
            <a:r>
              <a:rPr lang="en-US" sz="2400" dirty="0" smtClean="0">
                <a:solidFill>
                  <a:srgbClr val="000000"/>
                </a:solidFill>
              </a:rPr>
              <a:t>ur </a:t>
            </a:r>
            <a:r>
              <a:rPr lang="en-US" sz="2400" dirty="0">
                <a:solidFill>
                  <a:srgbClr val="000000"/>
                </a:solidFill>
              </a:rPr>
              <a:t>examples </a:t>
            </a:r>
            <a:r>
              <a:rPr lang="en-US" sz="2400" dirty="0" smtClean="0">
                <a:solidFill>
                  <a:srgbClr val="000000"/>
                </a:solidFill>
              </a:rPr>
              <a:t>used </a:t>
            </a:r>
            <a:r>
              <a:rPr lang="en-US" sz="2400" dirty="0">
                <a:solidFill>
                  <a:srgbClr val="000000"/>
                </a:solidFill>
              </a:rPr>
              <a:t>a “fixed” binary </a:t>
            </a:r>
            <a:r>
              <a:rPr lang="en-US" sz="2400" dirty="0" smtClean="0">
                <a:solidFill>
                  <a:srgbClr val="000000"/>
                </a:solidFill>
              </a:rPr>
              <a:t>point.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What </a:t>
            </a:r>
            <a:r>
              <a:rPr lang="en-US" sz="2400" dirty="0">
                <a:solidFill>
                  <a:srgbClr val="000000"/>
                </a:solidFill>
              </a:rPr>
              <a:t>we really want is to “float” the binary </a:t>
            </a:r>
            <a:r>
              <a:rPr lang="en-US" sz="2400" dirty="0" smtClean="0">
                <a:solidFill>
                  <a:srgbClr val="000000"/>
                </a:solidFill>
              </a:rPr>
              <a:t>point to make most </a:t>
            </a:r>
            <a:r>
              <a:rPr lang="en-US" sz="2400" dirty="0" err="1" smtClean="0">
                <a:solidFill>
                  <a:srgbClr val="000000"/>
                </a:solidFill>
              </a:rPr>
              <a:t>effecitve</a:t>
            </a:r>
            <a:r>
              <a:rPr lang="en-US" sz="2400" dirty="0" smtClean="0">
                <a:solidFill>
                  <a:srgbClr val="000000"/>
                </a:solidFill>
              </a:rPr>
              <a:t> use of limited bits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667001" y="2423682"/>
            <a:ext cx="3085400" cy="553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63DE8"/>
                </a:solidFill>
                <a:latin typeface="Helvetica" charset="0"/>
              </a:rPr>
              <a:t>… 000000.001010100000…</a:t>
            </a:r>
            <a:endParaRPr lang="en-US" baseline="-25000" dirty="0">
              <a:solidFill>
                <a:srgbClr val="063DE8"/>
              </a:solidFill>
              <a:latin typeface="Helvetica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aseline="-25000" dirty="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828800" y="3395232"/>
            <a:ext cx="393591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C0128"/>
                </a:solidFill>
              </a:rPr>
              <a:t>Any other solution would lose accuracy!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066801" y="1890505"/>
            <a:ext cx="626427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C0128"/>
                </a:solidFill>
              </a:rPr>
              <a:t>example:</a:t>
            </a:r>
            <a:r>
              <a:rPr lang="en-US" dirty="0">
                <a:solidFill>
                  <a:srgbClr val="000000"/>
                </a:solidFill>
              </a:rPr>
              <a:t>  put </a:t>
            </a:r>
            <a:r>
              <a:rPr lang="en-US" dirty="0" smtClean="0">
                <a:solidFill>
                  <a:srgbClr val="000000"/>
                </a:solidFill>
              </a:rPr>
              <a:t>0.1640625</a:t>
            </a:r>
            <a:r>
              <a:rPr lang="en-US" baseline="-25000" dirty="0" smtClean="0">
                <a:solidFill>
                  <a:srgbClr val="000000"/>
                </a:solidFill>
              </a:rPr>
              <a:t>ten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into binary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>
                <a:solidFill>
                  <a:srgbClr val="000000"/>
                </a:solidFill>
              </a:rPr>
              <a:t>Represent </a:t>
            </a:r>
            <a:r>
              <a:rPr lang="en-US" dirty="0" smtClean="0">
                <a:solidFill>
                  <a:srgbClr val="000000"/>
                </a:solidFill>
              </a:rPr>
              <a:t>with </a:t>
            </a:r>
            <a:r>
              <a:rPr lang="en-US" dirty="0">
                <a:solidFill>
                  <a:srgbClr val="000000"/>
                </a:solidFill>
              </a:rPr>
              <a:t>5-bits choosing where to put the binary point.</a:t>
            </a:r>
          </a:p>
        </p:txBody>
      </p:sp>
      <p:sp>
        <p:nvSpPr>
          <p:cNvPr id="30728" name="AutoShape 8"/>
          <p:cNvSpPr>
            <a:spLocks/>
          </p:cNvSpPr>
          <p:nvPr/>
        </p:nvSpPr>
        <p:spPr bwMode="auto">
          <a:xfrm rot="-5424194">
            <a:off x="4394305" y="2572869"/>
            <a:ext cx="134218" cy="563530"/>
          </a:xfrm>
          <a:prstGeom prst="leftBrace">
            <a:avLst>
              <a:gd name="adj1" fmla="val 22222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3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2514600" y="2823733"/>
            <a:ext cx="51816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C0128"/>
                </a:solidFill>
              </a:rPr>
              <a:t>Store these bits and keep track of the binary point 2 places to the left of the MSB</a:t>
            </a:r>
          </a:p>
        </p:txBody>
      </p:sp>
      <p:sp>
        <p:nvSpPr>
          <p:cNvPr id="2194442" name="Text Box 10"/>
          <p:cNvSpPr txBox="1">
            <a:spLocks noChangeArrowheads="1"/>
          </p:cNvSpPr>
          <p:nvPr/>
        </p:nvSpPr>
        <p:spPr bwMode="auto">
          <a:xfrm>
            <a:off x="455398" y="3772513"/>
            <a:ext cx="8610044" cy="114646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With </a:t>
            </a:r>
            <a:r>
              <a:rPr lang="en-US" sz="2000" dirty="0" smtClean="0">
                <a:solidFill>
                  <a:srgbClr val="000000"/>
                </a:solidFill>
              </a:rPr>
              <a:t>floating-point representation, </a:t>
            </a:r>
            <a:r>
              <a:rPr lang="en-US" sz="2000" dirty="0">
                <a:solidFill>
                  <a:srgbClr val="000000"/>
                </a:solidFill>
              </a:rPr>
              <a:t>each numeral carries </a:t>
            </a:r>
            <a:r>
              <a:rPr lang="en-US" sz="2000" dirty="0" smtClean="0">
                <a:solidFill>
                  <a:srgbClr val="000000"/>
                </a:solidFill>
              </a:rPr>
              <a:t>an </a:t>
            </a:r>
            <a:r>
              <a:rPr lang="en-US" sz="2000" dirty="0">
                <a:solidFill>
                  <a:srgbClr val="000000"/>
                </a:solidFill>
              </a:rPr>
              <a:t>exponent field recording the whereabouts of its binary </a:t>
            </a:r>
            <a:r>
              <a:rPr lang="en-US" sz="2000" dirty="0" smtClean="0">
                <a:solidFill>
                  <a:srgbClr val="000000"/>
                </a:solidFill>
              </a:rPr>
              <a:t>point</a:t>
            </a:r>
            <a:endParaRPr lang="en-US" sz="2000" b="1" dirty="0">
              <a:solidFill>
                <a:srgbClr val="000000"/>
              </a:solidFill>
              <a:latin typeface="Helvetica" charset="0"/>
            </a:endParaRPr>
          </a:p>
          <a:p>
            <a:pPr marL="342900" indent="-342900"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B</a:t>
            </a:r>
            <a:r>
              <a:rPr lang="en-US" sz="2000" dirty="0" smtClean="0">
                <a:solidFill>
                  <a:srgbClr val="000000"/>
                </a:solidFill>
              </a:rPr>
              <a:t>inary </a:t>
            </a:r>
            <a:r>
              <a:rPr lang="en-US" sz="2000" dirty="0">
                <a:solidFill>
                  <a:srgbClr val="000000"/>
                </a:solidFill>
              </a:rPr>
              <a:t>point </a:t>
            </a:r>
            <a:r>
              <a:rPr lang="en-US" sz="2000" dirty="0">
                <a:solidFill>
                  <a:srgbClr val="800080"/>
                </a:solidFill>
              </a:rPr>
              <a:t>can be outside</a:t>
            </a:r>
            <a:r>
              <a:rPr lang="en-US" sz="2000" dirty="0">
                <a:solidFill>
                  <a:srgbClr val="000000"/>
                </a:solidFill>
              </a:rPr>
              <a:t> the stored bits, so very large and small numbers can be </a:t>
            </a:r>
            <a:r>
              <a:rPr lang="en-US" sz="2000" dirty="0" smtClean="0">
                <a:solidFill>
                  <a:srgbClr val="000000"/>
                </a:solidFill>
              </a:rPr>
              <a:t>represented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10/24/17</a:t>
            </a:fld>
            <a:endParaRPr lang="en-US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C63E4C-4642-794D-A2FD-70F6B81535F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8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30726" grpId="0"/>
      <p:bldP spid="30727" grpId="0"/>
      <p:bldP spid="30728" grpId="0" animBg="1"/>
      <p:bldP spid="30729" grpId="0"/>
      <p:bldP spid="21944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/>
              <a:t>Scientific Notation (in Decimal)</a:t>
            </a:r>
          </a:p>
        </p:txBody>
      </p:sp>
      <p:sp>
        <p:nvSpPr>
          <p:cNvPr id="32776" name="Rectangle 19"/>
          <p:cNvSpPr>
            <a:spLocks noGrp="1" noChangeArrowheads="1"/>
          </p:cNvSpPr>
          <p:nvPr>
            <p:ph idx="1"/>
          </p:nvPr>
        </p:nvSpPr>
        <p:spPr>
          <a:xfrm>
            <a:off x="457200" y="2641272"/>
            <a:ext cx="8229600" cy="2018475"/>
          </a:xfrm>
          <a:noFill/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70000"/>
              </a:spcBef>
              <a:tabLst>
                <a:tab pos="4406900" algn="l"/>
              </a:tabLst>
            </a:pPr>
            <a:r>
              <a:rPr lang="en-US" sz="2400" dirty="0"/>
              <a:t>Normalized form: no leadings 0s </a:t>
            </a:r>
            <a:br>
              <a:rPr lang="en-US" sz="2400" dirty="0"/>
            </a:br>
            <a:r>
              <a:rPr lang="en-US" sz="2400" dirty="0"/>
              <a:t>(exactly one digit to left of decimal point)</a:t>
            </a:r>
          </a:p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r>
              <a:rPr lang="en-US" sz="2400" dirty="0"/>
              <a:t>Alternatives to representing 1/1,000,000,000</a:t>
            </a:r>
          </a:p>
          <a:p>
            <a:pPr lvl="1">
              <a:lnSpc>
                <a:spcPct val="70000"/>
              </a:lnSpc>
              <a:spcBef>
                <a:spcPct val="70000"/>
              </a:spcBef>
              <a:buClr>
                <a:schemeClr val="tx1"/>
              </a:buClr>
              <a:tabLst>
                <a:tab pos="4406900" algn="l"/>
              </a:tabLst>
            </a:pPr>
            <a:r>
              <a:rPr lang="en-US" sz="2400" dirty="0">
                <a:solidFill>
                  <a:schemeClr val="accent2"/>
                </a:solidFill>
              </a:rPr>
              <a:t>Normalized: 	1.0 x 10</a:t>
            </a:r>
            <a:r>
              <a:rPr lang="en-US" sz="2400" baseline="30000" dirty="0">
                <a:solidFill>
                  <a:schemeClr val="accent2"/>
                </a:solidFill>
              </a:rPr>
              <a:t>-9</a:t>
            </a:r>
            <a:endParaRPr lang="en-US" sz="2400" dirty="0">
              <a:solidFill>
                <a:schemeClr val="accent2"/>
              </a:solidFill>
            </a:endParaRPr>
          </a:p>
          <a:p>
            <a:pPr lvl="1"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r>
              <a:rPr lang="en-US" sz="2400" dirty="0"/>
              <a:t>Not normalized: 	0.1 x 10</a:t>
            </a:r>
            <a:r>
              <a:rPr lang="en-US" sz="2400" baseline="30000" dirty="0"/>
              <a:t>-8</a:t>
            </a:r>
            <a:r>
              <a:rPr lang="en-US" sz="2400" dirty="0" smtClean="0"/>
              <a:t>,  10.0 </a:t>
            </a:r>
            <a:r>
              <a:rPr lang="en-US" sz="2400" dirty="0"/>
              <a:t>x 10</a:t>
            </a:r>
            <a:r>
              <a:rPr lang="en-US" sz="2400" baseline="30000" dirty="0"/>
              <a:t>-10</a:t>
            </a:r>
            <a:r>
              <a:rPr lang="en-US" sz="2400" dirty="0"/>
              <a:t> 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590801" y="1440009"/>
            <a:ext cx="2283878" cy="4821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</a:rPr>
              <a:t>6.02</a:t>
            </a:r>
            <a:r>
              <a:rPr lang="en-US" sz="3200" baseline="-25000" dirty="0" smtClean="0">
                <a:solidFill>
                  <a:srgbClr val="0070C0"/>
                </a:solidFill>
              </a:rPr>
              <a:t>ten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x </a:t>
            </a:r>
            <a:r>
              <a:rPr lang="en-US" sz="3200" dirty="0">
                <a:solidFill>
                  <a:srgbClr val="0070C0"/>
                </a:solidFill>
              </a:rPr>
              <a:t>10</a:t>
            </a:r>
            <a:r>
              <a:rPr lang="en-US" sz="3200" baseline="30000" dirty="0">
                <a:solidFill>
                  <a:srgbClr val="000000"/>
                </a:solidFill>
              </a:rPr>
              <a:t>23</a:t>
            </a:r>
            <a:endParaRPr lang="en-US" sz="3200" dirty="0">
              <a:solidFill>
                <a:srgbClr val="000000"/>
              </a:solidFill>
            </a:endParaRPr>
          </a:p>
        </p:txBody>
      </p:sp>
      <p:grpSp>
        <p:nvGrpSpPr>
          <p:cNvPr id="32772" name="Group 4"/>
          <p:cNvGrpSpPr>
            <a:grpSpLocks/>
          </p:cNvGrpSpPr>
          <p:nvPr/>
        </p:nvGrpSpPr>
        <p:grpSpPr bwMode="auto">
          <a:xfrm>
            <a:off x="4525961" y="1767431"/>
            <a:ext cx="2454275" cy="767954"/>
            <a:chOff x="2688" y="1296"/>
            <a:chExt cx="1546" cy="645"/>
          </a:xfrm>
        </p:grpSpPr>
        <p:sp>
          <p:nvSpPr>
            <p:cNvPr id="32786" name="Rectangle 5"/>
            <p:cNvSpPr>
              <a:spLocks noChangeArrowheads="1"/>
            </p:cNvSpPr>
            <p:nvPr/>
          </p:nvSpPr>
          <p:spPr bwMode="auto">
            <a:xfrm>
              <a:off x="2928" y="1536"/>
              <a:ext cx="1306" cy="4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</a:rPr>
                <a:t>radix (base)</a:t>
              </a:r>
            </a:p>
          </p:txBody>
        </p:sp>
        <p:sp>
          <p:nvSpPr>
            <p:cNvPr id="32787" name="Line 6"/>
            <p:cNvSpPr>
              <a:spLocks noChangeShapeType="1"/>
            </p:cNvSpPr>
            <p:nvPr/>
          </p:nvSpPr>
          <p:spPr bwMode="auto">
            <a:xfrm>
              <a:off x="2688" y="1296"/>
              <a:ext cx="232" cy="2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</p:grpSp>
      <p:grpSp>
        <p:nvGrpSpPr>
          <p:cNvPr id="32773" name="Group 7"/>
          <p:cNvGrpSpPr>
            <a:grpSpLocks/>
          </p:cNvGrpSpPr>
          <p:nvPr/>
        </p:nvGrpSpPr>
        <p:grpSpPr bwMode="auto">
          <a:xfrm>
            <a:off x="1483471" y="1899731"/>
            <a:ext cx="2406650" cy="658416"/>
            <a:chOff x="912" y="1436"/>
            <a:chExt cx="1516" cy="553"/>
          </a:xfrm>
        </p:grpSpPr>
        <p:sp>
          <p:nvSpPr>
            <p:cNvPr id="32784" name="Rectangle 8"/>
            <p:cNvSpPr>
              <a:spLocks noChangeArrowheads="1"/>
            </p:cNvSpPr>
            <p:nvPr/>
          </p:nvSpPr>
          <p:spPr bwMode="auto">
            <a:xfrm>
              <a:off x="912" y="1584"/>
              <a:ext cx="1516" cy="4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</a:rPr>
                <a:t>decimal point</a:t>
              </a:r>
            </a:p>
          </p:txBody>
        </p:sp>
        <p:sp>
          <p:nvSpPr>
            <p:cNvPr id="32785" name="Line 9"/>
            <p:cNvSpPr>
              <a:spLocks noChangeShapeType="1"/>
            </p:cNvSpPr>
            <p:nvPr/>
          </p:nvSpPr>
          <p:spPr bwMode="auto">
            <a:xfrm flipH="1">
              <a:off x="1625" y="1436"/>
              <a:ext cx="144" cy="1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</p:grpSp>
      <p:grpSp>
        <p:nvGrpSpPr>
          <p:cNvPr id="32774" name="Group 10"/>
          <p:cNvGrpSpPr>
            <a:grpSpLocks/>
          </p:cNvGrpSpPr>
          <p:nvPr/>
        </p:nvGrpSpPr>
        <p:grpSpPr bwMode="auto">
          <a:xfrm>
            <a:off x="0" y="785598"/>
            <a:ext cx="2590800" cy="800100"/>
            <a:chOff x="0" y="528"/>
            <a:chExt cx="1632" cy="672"/>
          </a:xfrm>
        </p:grpSpPr>
        <p:sp>
          <p:nvSpPr>
            <p:cNvPr id="32781" name="Rectangle 11"/>
            <p:cNvSpPr>
              <a:spLocks noChangeArrowheads="1"/>
            </p:cNvSpPr>
            <p:nvPr/>
          </p:nvSpPr>
          <p:spPr bwMode="auto">
            <a:xfrm>
              <a:off x="376" y="682"/>
              <a:ext cx="1065" cy="4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solidFill>
                    <a:srgbClr val="000000"/>
                  </a:solidFill>
                </a:rPr>
                <a:t>mantissa</a:t>
              </a:r>
              <a:endParaRPr lang="en-US" sz="3200" i="1" dirty="0">
                <a:solidFill>
                  <a:srgbClr val="000000"/>
                </a:solidFill>
              </a:endParaRPr>
            </a:p>
          </p:txBody>
        </p:sp>
        <p:sp>
          <p:nvSpPr>
            <p:cNvPr id="32782" name="Line 12"/>
            <p:cNvSpPr>
              <a:spLocks noChangeShapeType="1"/>
            </p:cNvSpPr>
            <p:nvPr/>
          </p:nvSpPr>
          <p:spPr bwMode="auto">
            <a:xfrm flipH="1" flipV="1">
              <a:off x="1200" y="1056"/>
              <a:ext cx="432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  <p:sp>
          <p:nvSpPr>
            <p:cNvPr id="32783" name="Rectangle 13"/>
            <p:cNvSpPr>
              <a:spLocks noChangeArrowheads="1"/>
            </p:cNvSpPr>
            <p:nvPr/>
          </p:nvSpPr>
          <p:spPr bwMode="auto">
            <a:xfrm>
              <a:off x="0" y="528"/>
              <a:ext cx="81" cy="4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AU" sz="3200">
                <a:solidFill>
                  <a:srgbClr val="000000"/>
                </a:solidFill>
              </a:endParaRPr>
            </a:p>
          </p:txBody>
        </p:sp>
      </p:grpSp>
      <p:grpSp>
        <p:nvGrpSpPr>
          <p:cNvPr id="32775" name="Group 14"/>
          <p:cNvGrpSpPr>
            <a:grpSpLocks/>
          </p:cNvGrpSpPr>
          <p:nvPr/>
        </p:nvGrpSpPr>
        <p:grpSpPr bwMode="auto">
          <a:xfrm>
            <a:off x="5000627" y="779646"/>
            <a:ext cx="2336801" cy="650076"/>
            <a:chOff x="3150" y="523"/>
            <a:chExt cx="1472" cy="546"/>
          </a:xfrm>
        </p:grpSpPr>
        <p:sp>
          <p:nvSpPr>
            <p:cNvPr id="32777" name="Line 15"/>
            <p:cNvSpPr>
              <a:spLocks noChangeShapeType="1"/>
            </p:cNvSpPr>
            <p:nvPr/>
          </p:nvSpPr>
          <p:spPr bwMode="auto">
            <a:xfrm flipV="1">
              <a:off x="3150" y="912"/>
              <a:ext cx="336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  <p:grpSp>
          <p:nvGrpSpPr>
            <p:cNvPr id="32778" name="Group 16"/>
            <p:cNvGrpSpPr>
              <a:grpSpLocks/>
            </p:cNvGrpSpPr>
            <p:nvPr/>
          </p:nvGrpSpPr>
          <p:grpSpPr bwMode="auto">
            <a:xfrm>
              <a:off x="3408" y="523"/>
              <a:ext cx="1214" cy="546"/>
              <a:chOff x="3408" y="523"/>
              <a:chExt cx="1214" cy="546"/>
            </a:xfrm>
          </p:grpSpPr>
          <p:sp>
            <p:nvSpPr>
              <p:cNvPr id="32779" name="Rectangle 17"/>
              <p:cNvSpPr>
                <a:spLocks noChangeArrowheads="1"/>
              </p:cNvSpPr>
              <p:nvPr/>
            </p:nvSpPr>
            <p:spPr bwMode="auto">
              <a:xfrm>
                <a:off x="3493" y="664"/>
                <a:ext cx="1129" cy="40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dirty="0">
                    <a:solidFill>
                      <a:srgbClr val="000000"/>
                    </a:solidFill>
                  </a:rPr>
                  <a:t>exponent</a:t>
                </a:r>
                <a:endParaRPr lang="en-US" sz="3200" i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80" name="Rectangle 18"/>
              <p:cNvSpPr>
                <a:spLocks noChangeArrowheads="1"/>
              </p:cNvSpPr>
              <p:nvPr/>
            </p:nvSpPr>
            <p:spPr bwMode="auto">
              <a:xfrm>
                <a:off x="3408" y="523"/>
                <a:ext cx="81" cy="40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AU" sz="32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0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10/24/17</a:t>
            </a:fld>
            <a:endParaRPr lang="en-US"/>
          </a:p>
        </p:txBody>
      </p:sp>
      <p:sp>
        <p:nvSpPr>
          <p:cNvPr id="22" name="Slide Number Placeholder 5"/>
          <p:cNvSpPr txBox="1">
            <a:spLocks/>
          </p:cNvSpPr>
          <p:nvPr/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C63E4C-4642-794D-A2FD-70F6B81535F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88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/>
              <a:t>Scientific Notation (in Binary)</a:t>
            </a:r>
          </a:p>
        </p:txBody>
      </p:sp>
      <p:sp>
        <p:nvSpPr>
          <p:cNvPr id="34823" name="Rectangle 15"/>
          <p:cNvSpPr>
            <a:spLocks noGrp="1" noChangeArrowheads="1"/>
          </p:cNvSpPr>
          <p:nvPr>
            <p:ph idx="1"/>
          </p:nvPr>
        </p:nvSpPr>
        <p:spPr>
          <a:xfrm>
            <a:off x="457200" y="2549088"/>
            <a:ext cx="8229600" cy="2045535"/>
          </a:xfrm>
          <a:noFill/>
        </p:spPr>
        <p:txBody>
          <a:bodyPr>
            <a:normAutofit fontScale="85000" lnSpcReduction="20000"/>
          </a:bodyPr>
          <a:lstStyle/>
          <a:p>
            <a:pPr>
              <a:lnSpc>
                <a:spcPct val="95000"/>
              </a:lnSpc>
              <a:spcBef>
                <a:spcPct val="70000"/>
              </a:spcBef>
              <a:tabLst>
                <a:tab pos="4406900" algn="l"/>
              </a:tabLst>
            </a:pPr>
            <a:r>
              <a:rPr lang="en-US" dirty="0"/>
              <a:t>Computer arithmetic that supports it </a:t>
            </a:r>
            <a:r>
              <a:rPr lang="en-US" dirty="0" smtClean="0"/>
              <a:t>is called </a:t>
            </a:r>
            <a:r>
              <a:rPr lang="en-US" u="sng" dirty="0">
                <a:solidFill>
                  <a:schemeClr val="accent1"/>
                </a:solidFill>
              </a:rPr>
              <a:t>floating point</a:t>
            </a:r>
            <a:r>
              <a:rPr lang="en-US" dirty="0"/>
              <a:t>, because it represents numbers where the binary point is not fixed, as it is for integers</a:t>
            </a:r>
          </a:p>
          <a:p>
            <a:pPr lvl="1"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r>
              <a:rPr lang="en-US" dirty="0"/>
              <a:t>Declare such variable in C as </a:t>
            </a:r>
            <a:r>
              <a:rPr lang="en-US" dirty="0" smtClean="0"/>
              <a:t>float</a:t>
            </a:r>
          </a:p>
          <a:p>
            <a:pPr lvl="2"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r>
              <a:rPr lang="en-US" sz="2800" dirty="0" smtClean="0">
                <a:solidFill>
                  <a:srgbClr val="0D407F"/>
                </a:solidFill>
                <a:latin typeface="Courier"/>
                <a:cs typeface="Courier"/>
              </a:rPr>
              <a:t>double</a:t>
            </a:r>
            <a:r>
              <a:rPr lang="en-US" sz="2800" dirty="0" smtClean="0">
                <a:solidFill>
                  <a:srgbClr val="0D407F"/>
                </a:solidFill>
              </a:rPr>
              <a:t> </a:t>
            </a:r>
            <a:r>
              <a:rPr lang="en-US" sz="2800" dirty="0">
                <a:solidFill>
                  <a:srgbClr val="0D407F"/>
                </a:solidFill>
              </a:rPr>
              <a:t>for double </a:t>
            </a:r>
            <a:r>
              <a:rPr lang="en-US" sz="2800" dirty="0" smtClean="0">
                <a:solidFill>
                  <a:srgbClr val="0D407F"/>
                </a:solidFill>
              </a:rPr>
              <a:t>precision</a:t>
            </a:r>
            <a:endParaRPr lang="en-US" sz="2800" dirty="0">
              <a:solidFill>
                <a:srgbClr val="0D407F"/>
              </a:solidFill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590801" y="1358830"/>
            <a:ext cx="2080964" cy="4821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</a:rPr>
              <a:t>1.01</a:t>
            </a:r>
            <a:r>
              <a:rPr lang="en-US" sz="3200" baseline="-25000">
                <a:solidFill>
                  <a:srgbClr val="FC0128"/>
                </a:solidFill>
              </a:rPr>
              <a:t>two</a:t>
            </a:r>
            <a:r>
              <a:rPr lang="en-US" sz="3200">
                <a:solidFill>
                  <a:srgbClr val="000000"/>
                </a:solidFill>
              </a:rPr>
              <a:t> x </a:t>
            </a:r>
            <a:r>
              <a:rPr lang="en-US" sz="3200">
                <a:solidFill>
                  <a:srgbClr val="FC0128"/>
                </a:solidFill>
              </a:rPr>
              <a:t>2</a:t>
            </a:r>
            <a:r>
              <a:rPr lang="en-US" sz="3200" baseline="30000">
                <a:solidFill>
                  <a:srgbClr val="000000"/>
                </a:solidFill>
              </a:rPr>
              <a:t>-1</a:t>
            </a:r>
            <a:endParaRPr lang="en-US" sz="3200">
              <a:solidFill>
                <a:srgbClr val="000000"/>
              </a:solidFill>
            </a:endParaRPr>
          </a:p>
        </p:txBody>
      </p:sp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4602162" y="1686251"/>
            <a:ext cx="2454275" cy="767954"/>
            <a:chOff x="2899" y="1339"/>
            <a:chExt cx="1546" cy="645"/>
          </a:xfrm>
        </p:grpSpPr>
        <p:sp>
          <p:nvSpPr>
            <p:cNvPr id="34834" name="Rectangle 5"/>
            <p:cNvSpPr>
              <a:spLocks noChangeArrowheads="1"/>
            </p:cNvSpPr>
            <p:nvPr/>
          </p:nvSpPr>
          <p:spPr bwMode="auto">
            <a:xfrm>
              <a:off x="3139" y="1579"/>
              <a:ext cx="1306" cy="4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</a:rPr>
                <a:t>radix (base)</a:t>
              </a:r>
            </a:p>
          </p:txBody>
        </p:sp>
        <p:sp>
          <p:nvSpPr>
            <p:cNvPr id="34835" name="Line 6"/>
            <p:cNvSpPr>
              <a:spLocks noChangeShapeType="1"/>
            </p:cNvSpPr>
            <p:nvPr/>
          </p:nvSpPr>
          <p:spPr bwMode="auto">
            <a:xfrm>
              <a:off x="2899" y="1339"/>
              <a:ext cx="232" cy="2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</p:grpSp>
      <p:grpSp>
        <p:nvGrpSpPr>
          <p:cNvPr id="34821" name="Group 7"/>
          <p:cNvGrpSpPr>
            <a:grpSpLocks/>
          </p:cNvGrpSpPr>
          <p:nvPr/>
        </p:nvGrpSpPr>
        <p:grpSpPr bwMode="auto">
          <a:xfrm>
            <a:off x="1492626" y="1814831"/>
            <a:ext cx="2493963" cy="696512"/>
            <a:chOff x="912" y="1404"/>
            <a:chExt cx="1571" cy="585"/>
          </a:xfrm>
        </p:grpSpPr>
        <p:sp>
          <p:nvSpPr>
            <p:cNvPr id="34832" name="Rectangle 8"/>
            <p:cNvSpPr>
              <a:spLocks noChangeArrowheads="1"/>
            </p:cNvSpPr>
            <p:nvPr/>
          </p:nvSpPr>
          <p:spPr bwMode="auto">
            <a:xfrm>
              <a:off x="912" y="1584"/>
              <a:ext cx="1571" cy="4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</a:rPr>
                <a:t>“</a:t>
              </a:r>
              <a:r>
                <a:rPr lang="en-US" sz="3200">
                  <a:solidFill>
                    <a:srgbClr val="FC0128"/>
                  </a:solidFill>
                </a:rPr>
                <a:t>binary point</a:t>
              </a:r>
              <a:r>
                <a:rPr lang="en-US" sz="3200">
                  <a:solidFill>
                    <a:srgbClr val="000000"/>
                  </a:solidFill>
                </a:rPr>
                <a:t>”</a:t>
              </a:r>
            </a:p>
          </p:txBody>
        </p:sp>
        <p:sp>
          <p:nvSpPr>
            <p:cNvPr id="34833" name="Line 9"/>
            <p:cNvSpPr>
              <a:spLocks noChangeShapeType="1"/>
            </p:cNvSpPr>
            <p:nvPr/>
          </p:nvSpPr>
          <p:spPr bwMode="auto">
            <a:xfrm flipH="1">
              <a:off x="1804" y="1404"/>
              <a:ext cx="6" cy="2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</p:grpSp>
      <p:grpSp>
        <p:nvGrpSpPr>
          <p:cNvPr id="34822" name="Group 10"/>
          <p:cNvGrpSpPr>
            <a:grpSpLocks/>
          </p:cNvGrpSpPr>
          <p:nvPr/>
        </p:nvGrpSpPr>
        <p:grpSpPr bwMode="auto">
          <a:xfrm>
            <a:off x="4848226" y="714702"/>
            <a:ext cx="2509838" cy="767952"/>
            <a:chOff x="3054" y="523"/>
            <a:chExt cx="1581" cy="645"/>
          </a:xfrm>
        </p:grpSpPr>
        <p:sp>
          <p:nvSpPr>
            <p:cNvPr id="34828" name="Line 11"/>
            <p:cNvSpPr>
              <a:spLocks noChangeShapeType="1"/>
            </p:cNvSpPr>
            <p:nvPr/>
          </p:nvSpPr>
          <p:spPr bwMode="auto">
            <a:xfrm flipV="1">
              <a:off x="3054" y="912"/>
              <a:ext cx="336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  <p:grpSp>
          <p:nvGrpSpPr>
            <p:cNvPr id="34829" name="Group 12"/>
            <p:cNvGrpSpPr>
              <a:grpSpLocks/>
            </p:cNvGrpSpPr>
            <p:nvPr/>
          </p:nvGrpSpPr>
          <p:grpSpPr bwMode="auto">
            <a:xfrm>
              <a:off x="3408" y="523"/>
              <a:ext cx="1227" cy="645"/>
              <a:chOff x="3408" y="523"/>
              <a:chExt cx="1227" cy="645"/>
            </a:xfrm>
          </p:grpSpPr>
          <p:sp>
            <p:nvSpPr>
              <p:cNvPr id="34830" name="Rectangle 13"/>
              <p:cNvSpPr>
                <a:spLocks noChangeArrowheads="1"/>
              </p:cNvSpPr>
              <p:nvPr/>
            </p:nvSpPr>
            <p:spPr bwMode="auto">
              <a:xfrm>
                <a:off x="3506" y="763"/>
                <a:ext cx="1129" cy="40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dirty="0">
                    <a:solidFill>
                      <a:srgbClr val="000000"/>
                    </a:solidFill>
                  </a:rPr>
                  <a:t>exponent</a:t>
                </a:r>
                <a:endParaRPr lang="en-US" sz="3200" i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31" name="Rectangle 14"/>
              <p:cNvSpPr>
                <a:spLocks noChangeArrowheads="1"/>
              </p:cNvSpPr>
              <p:nvPr/>
            </p:nvSpPr>
            <p:spPr bwMode="auto">
              <a:xfrm>
                <a:off x="3408" y="523"/>
                <a:ext cx="81" cy="40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AU" sz="32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34824" name="Group 16"/>
          <p:cNvGrpSpPr>
            <a:grpSpLocks/>
          </p:cNvGrpSpPr>
          <p:nvPr/>
        </p:nvGrpSpPr>
        <p:grpSpPr bwMode="auto">
          <a:xfrm>
            <a:off x="0" y="720654"/>
            <a:ext cx="2590800" cy="800100"/>
            <a:chOff x="0" y="528"/>
            <a:chExt cx="1632" cy="672"/>
          </a:xfrm>
        </p:grpSpPr>
        <p:sp>
          <p:nvSpPr>
            <p:cNvPr id="34825" name="Rectangle 17"/>
            <p:cNvSpPr>
              <a:spLocks noChangeArrowheads="1"/>
            </p:cNvSpPr>
            <p:nvPr/>
          </p:nvSpPr>
          <p:spPr bwMode="auto">
            <a:xfrm>
              <a:off x="384" y="708"/>
              <a:ext cx="1065" cy="4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solidFill>
                    <a:srgbClr val="000000"/>
                  </a:solidFill>
                </a:rPr>
                <a:t>mantissa</a:t>
              </a:r>
              <a:endParaRPr lang="en-US" sz="3200" i="1" dirty="0">
                <a:solidFill>
                  <a:srgbClr val="000000"/>
                </a:solidFill>
              </a:endParaRPr>
            </a:p>
          </p:txBody>
        </p:sp>
        <p:sp>
          <p:nvSpPr>
            <p:cNvPr id="34826" name="Line 18"/>
            <p:cNvSpPr>
              <a:spLocks noChangeShapeType="1"/>
            </p:cNvSpPr>
            <p:nvPr/>
          </p:nvSpPr>
          <p:spPr bwMode="auto">
            <a:xfrm flipH="1" flipV="1">
              <a:off x="1200" y="1056"/>
              <a:ext cx="432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  <p:sp>
          <p:nvSpPr>
            <p:cNvPr id="34827" name="Rectangle 19"/>
            <p:cNvSpPr>
              <a:spLocks noChangeArrowheads="1"/>
            </p:cNvSpPr>
            <p:nvPr/>
          </p:nvSpPr>
          <p:spPr bwMode="auto">
            <a:xfrm>
              <a:off x="0" y="528"/>
              <a:ext cx="81" cy="4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AU" sz="3200">
                <a:solidFill>
                  <a:srgbClr val="000000"/>
                </a:solidFill>
              </a:endParaRPr>
            </a:p>
          </p:txBody>
        </p:sp>
      </p:grpSp>
      <p:sp>
        <p:nvSpPr>
          <p:cNvPr id="20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10/24/17</a:t>
            </a:fld>
            <a:endParaRPr lang="en-US"/>
          </a:p>
        </p:txBody>
      </p:sp>
      <p:sp>
        <p:nvSpPr>
          <p:cNvPr id="22" name="Slide Number Placeholder 5"/>
          <p:cNvSpPr txBox="1">
            <a:spLocks/>
          </p:cNvSpPr>
          <p:nvPr/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C63E4C-4642-794D-A2FD-70F6B81535F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3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Floating-Point Representation (1/4)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32-bit word has 2</a:t>
            </a:r>
            <a:r>
              <a:rPr lang="en-US" baseline="30000" dirty="0" smtClean="0"/>
              <a:t>32</a:t>
            </a:r>
            <a:r>
              <a:rPr lang="en-US" dirty="0" smtClean="0"/>
              <a:t> patterns, so must be approximation of real numbers ≥ 1.0, &lt; 2</a:t>
            </a:r>
          </a:p>
          <a:p>
            <a:r>
              <a:rPr lang="en-US" dirty="0" smtClean="0"/>
              <a:t>IEEE 754 Floating-Point Standard:</a:t>
            </a:r>
          </a:p>
          <a:p>
            <a:pPr lvl="1"/>
            <a:r>
              <a:rPr lang="en-US" dirty="0" smtClean="0"/>
              <a:t>1 bit for </a:t>
            </a:r>
            <a:r>
              <a:rPr lang="en-US" i="1" dirty="0" smtClean="0">
                <a:solidFill>
                  <a:srgbClr val="000000"/>
                </a:solidFill>
              </a:rPr>
              <a:t>sign (</a:t>
            </a:r>
            <a:r>
              <a:rPr lang="en-US" i="1" dirty="0" err="1" smtClean="0">
                <a:solidFill>
                  <a:srgbClr val="000000"/>
                </a:solidFill>
              </a:rPr>
              <a:t>s</a:t>
            </a:r>
            <a:r>
              <a:rPr lang="en-US" i="1" dirty="0" smtClean="0">
                <a:solidFill>
                  <a:srgbClr val="000000"/>
                </a:solidFill>
              </a:rPr>
              <a:t>) </a:t>
            </a:r>
            <a:r>
              <a:rPr lang="en-US" dirty="0" smtClean="0"/>
              <a:t>of floating point number</a:t>
            </a:r>
          </a:p>
          <a:p>
            <a:pPr lvl="1"/>
            <a:r>
              <a:rPr lang="en-US" dirty="0" smtClean="0"/>
              <a:t>8 bits for </a:t>
            </a:r>
            <a:r>
              <a:rPr lang="en-US" i="1" dirty="0" smtClean="0">
                <a:solidFill>
                  <a:srgbClr val="000000"/>
                </a:solidFill>
              </a:rPr>
              <a:t>exponent (E)</a:t>
            </a:r>
          </a:p>
          <a:p>
            <a:pPr lvl="1"/>
            <a:r>
              <a:rPr lang="en-US" dirty="0" smtClean="0"/>
              <a:t>23 bits for </a:t>
            </a:r>
            <a:r>
              <a:rPr lang="en-US" i="1" dirty="0" smtClean="0">
                <a:solidFill>
                  <a:srgbClr val="000000"/>
                </a:solidFill>
              </a:rPr>
              <a:t>fraction (F) </a:t>
            </a:r>
            <a:r>
              <a:rPr lang="en-US" i="1" dirty="0" smtClean="0">
                <a:solidFill>
                  <a:srgbClr val="3366FF"/>
                </a:solidFill>
              </a:rPr>
              <a:t/>
            </a:r>
            <a:br>
              <a:rPr lang="en-US" i="1" dirty="0" smtClean="0">
                <a:solidFill>
                  <a:srgbClr val="3366FF"/>
                </a:solidFill>
              </a:rPr>
            </a:br>
            <a:r>
              <a:rPr lang="en-US" dirty="0" smtClean="0"/>
              <a:t>(get 1 extra bit of precision if leading 1 is implicit)</a:t>
            </a:r>
          </a:p>
          <a:p>
            <a:pPr>
              <a:buNone/>
            </a:pPr>
            <a:r>
              <a:rPr lang="en-US" dirty="0" smtClean="0"/>
              <a:t>(-1)</a:t>
            </a:r>
            <a:r>
              <a:rPr lang="en-US" baseline="30000" dirty="0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(1 + F) </a:t>
            </a:r>
            <a:r>
              <a:rPr lang="en-US" dirty="0" err="1" smtClean="0"/>
              <a:t>x</a:t>
            </a:r>
            <a:r>
              <a:rPr lang="en-US" dirty="0" smtClean="0"/>
              <a:t> 2</a:t>
            </a:r>
            <a:r>
              <a:rPr lang="en-US" baseline="30000" dirty="0" smtClean="0"/>
              <a:t>E</a:t>
            </a:r>
          </a:p>
          <a:p>
            <a:r>
              <a:rPr lang="en-US" dirty="0" smtClean="0"/>
              <a:t>Can represent from 2.0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-38 </a:t>
            </a:r>
            <a:r>
              <a:rPr lang="en-US" dirty="0" smtClean="0"/>
              <a:t>to 2.0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38</a:t>
            </a:r>
          </a:p>
          <a:p>
            <a:pPr>
              <a:buNone/>
            </a:pPr>
            <a:endParaRPr lang="en-US" baseline="30000" dirty="0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10/24/17</a:t>
            </a:fld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C63E4C-4642-794D-A2FD-70F6B81535F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6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Floating-Point </a:t>
            </a:r>
            <a:r>
              <a:rPr lang="en-US" dirty="0"/>
              <a:t>Representation </a:t>
            </a:r>
            <a:r>
              <a:rPr lang="en-US" dirty="0" smtClean="0"/>
              <a:t>(2/4)</a:t>
            </a: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sz="2800" dirty="0"/>
              <a:t>Normal format: </a:t>
            </a:r>
            <a:r>
              <a:rPr lang="en-US" sz="2800" dirty="0">
                <a:solidFill>
                  <a:schemeClr val="hlink"/>
                </a:solidFill>
              </a:rPr>
              <a:t>+</a:t>
            </a:r>
            <a:r>
              <a:rPr lang="en-US" sz="2800" dirty="0">
                <a:solidFill>
                  <a:schemeClr val="tx2"/>
                </a:solidFill>
              </a:rPr>
              <a:t>1</a:t>
            </a:r>
            <a:r>
              <a:rPr lang="en-US" sz="2800" dirty="0"/>
              <a:t>.</a:t>
            </a:r>
            <a:r>
              <a:rPr lang="en-US" sz="2800" dirty="0">
                <a:solidFill>
                  <a:schemeClr val="accent2"/>
                </a:solidFill>
              </a:rPr>
              <a:t>xxx…</a:t>
            </a:r>
            <a:r>
              <a:rPr lang="en-US" sz="2800" dirty="0" err="1">
                <a:solidFill>
                  <a:schemeClr val="accent2"/>
                </a:solidFill>
              </a:rPr>
              <a:t>x</a:t>
            </a:r>
            <a:r>
              <a:rPr lang="en-US" sz="2800" baseline="-25000" dirty="0" err="1"/>
              <a:t>two</a:t>
            </a:r>
            <a:r>
              <a:rPr lang="en-US" sz="2800" dirty="0"/>
              <a:t>*2</a:t>
            </a:r>
            <a:r>
              <a:rPr lang="en-US" sz="2800" baseline="30000" dirty="0">
                <a:solidFill>
                  <a:schemeClr val="accent1"/>
                </a:solidFill>
              </a:rPr>
              <a:t>yyy…</a:t>
            </a:r>
            <a:r>
              <a:rPr lang="en-US" sz="2800" baseline="30000" dirty="0" err="1">
                <a:solidFill>
                  <a:schemeClr val="accent1"/>
                </a:solidFill>
              </a:rPr>
              <a:t>y</a:t>
            </a:r>
            <a:r>
              <a:rPr lang="en-US" sz="2000" dirty="0" err="1"/>
              <a:t>two</a:t>
            </a:r>
            <a:endParaRPr lang="en-US" sz="2800" dirty="0"/>
          </a:p>
          <a:p>
            <a:pPr>
              <a:lnSpc>
                <a:spcPct val="85000"/>
              </a:lnSpc>
            </a:pPr>
            <a:r>
              <a:rPr lang="en-US" sz="2800" dirty="0"/>
              <a:t>Multiple of Word Size (32 bits)</a:t>
            </a:r>
          </a:p>
        </p:txBody>
      </p:sp>
      <p:grpSp>
        <p:nvGrpSpPr>
          <p:cNvPr id="36868" name="Group 4"/>
          <p:cNvGrpSpPr>
            <a:grpSpLocks/>
          </p:cNvGrpSpPr>
          <p:nvPr/>
        </p:nvGrpSpPr>
        <p:grpSpPr bwMode="auto">
          <a:xfrm>
            <a:off x="557214" y="1944828"/>
            <a:ext cx="7681913" cy="1021554"/>
            <a:chOff x="351" y="1488"/>
            <a:chExt cx="4839" cy="858"/>
          </a:xfrm>
        </p:grpSpPr>
        <p:sp>
          <p:nvSpPr>
            <p:cNvPr id="36870" name="Text Box 5"/>
            <p:cNvSpPr txBox="1">
              <a:spLocks noChangeArrowheads="1"/>
            </p:cNvSpPr>
            <p:nvPr/>
          </p:nvSpPr>
          <p:spPr bwMode="auto">
            <a:xfrm>
              <a:off x="4992" y="1498"/>
              <a:ext cx="19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6871" name="Text Box 6"/>
            <p:cNvSpPr txBox="1">
              <a:spLocks noChangeArrowheads="1"/>
            </p:cNvSpPr>
            <p:nvPr/>
          </p:nvSpPr>
          <p:spPr bwMode="auto">
            <a:xfrm>
              <a:off x="395" y="1488"/>
              <a:ext cx="280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</a:rPr>
                <a:t>31</a:t>
              </a:r>
            </a:p>
          </p:txBody>
        </p:sp>
        <p:sp>
          <p:nvSpPr>
            <p:cNvPr id="36872" name="Rectangle 7"/>
            <p:cNvSpPr>
              <a:spLocks noChangeArrowheads="1"/>
            </p:cNvSpPr>
            <p:nvPr/>
          </p:nvSpPr>
          <p:spPr bwMode="auto">
            <a:xfrm>
              <a:off x="480" y="1776"/>
              <a:ext cx="4704" cy="28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  <p:sp>
          <p:nvSpPr>
            <p:cNvPr id="36873" name="Text Box 8"/>
            <p:cNvSpPr txBox="1">
              <a:spLocks noChangeArrowheads="1"/>
            </p:cNvSpPr>
            <p:nvPr/>
          </p:nvSpPr>
          <p:spPr bwMode="auto">
            <a:xfrm>
              <a:off x="457" y="1728"/>
              <a:ext cx="191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DFCA"/>
                  </a:solidFill>
                </a:rPr>
                <a:t>S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36874" name="Text Box 9"/>
            <p:cNvSpPr txBox="1">
              <a:spLocks noChangeArrowheads="1"/>
            </p:cNvSpPr>
            <p:nvPr/>
          </p:nvSpPr>
          <p:spPr bwMode="auto">
            <a:xfrm>
              <a:off x="768" y="1728"/>
              <a:ext cx="740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C0128"/>
                  </a:solidFill>
                </a:rPr>
                <a:t>Exponent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36875" name="Line 10"/>
            <p:cNvSpPr>
              <a:spLocks noChangeShapeType="1"/>
            </p:cNvSpPr>
            <p:nvPr/>
          </p:nvSpPr>
          <p:spPr bwMode="auto">
            <a:xfrm>
              <a:off x="672" y="1776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  <p:sp>
          <p:nvSpPr>
            <p:cNvPr id="36876" name="Text Box 11"/>
            <p:cNvSpPr txBox="1">
              <a:spLocks noChangeArrowheads="1"/>
            </p:cNvSpPr>
            <p:nvPr/>
          </p:nvSpPr>
          <p:spPr bwMode="auto">
            <a:xfrm>
              <a:off x="633" y="1488"/>
              <a:ext cx="280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36877" name="Line 12"/>
            <p:cNvSpPr>
              <a:spLocks noChangeShapeType="1"/>
            </p:cNvSpPr>
            <p:nvPr/>
          </p:nvSpPr>
          <p:spPr bwMode="auto">
            <a:xfrm>
              <a:off x="1968" y="1776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  <p:sp>
          <p:nvSpPr>
            <p:cNvPr id="36878" name="Text Box 13"/>
            <p:cNvSpPr txBox="1">
              <a:spLocks noChangeArrowheads="1"/>
            </p:cNvSpPr>
            <p:nvPr/>
          </p:nvSpPr>
          <p:spPr bwMode="auto">
            <a:xfrm>
              <a:off x="1632" y="1488"/>
              <a:ext cx="280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</a:rPr>
                <a:t>23</a:t>
              </a:r>
            </a:p>
          </p:txBody>
        </p:sp>
        <p:sp>
          <p:nvSpPr>
            <p:cNvPr id="36879" name="Text Box 14"/>
            <p:cNvSpPr txBox="1">
              <a:spLocks noChangeArrowheads="1"/>
            </p:cNvSpPr>
            <p:nvPr/>
          </p:nvSpPr>
          <p:spPr bwMode="auto">
            <a:xfrm>
              <a:off x="1920" y="1488"/>
              <a:ext cx="280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</a:rPr>
                <a:t>22</a:t>
              </a:r>
            </a:p>
          </p:txBody>
        </p:sp>
        <p:sp>
          <p:nvSpPr>
            <p:cNvPr id="36880" name="Text Box 15"/>
            <p:cNvSpPr txBox="1">
              <a:spLocks noChangeArrowheads="1"/>
            </p:cNvSpPr>
            <p:nvPr/>
          </p:nvSpPr>
          <p:spPr bwMode="auto">
            <a:xfrm>
              <a:off x="2928" y="1728"/>
              <a:ext cx="827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63DE8"/>
                  </a:solidFill>
                </a:rPr>
                <a:t>Significand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6881" name="Text Box 16"/>
            <p:cNvSpPr txBox="1">
              <a:spLocks noChangeArrowheads="1"/>
            </p:cNvSpPr>
            <p:nvPr/>
          </p:nvSpPr>
          <p:spPr bwMode="auto">
            <a:xfrm>
              <a:off x="351" y="2010"/>
              <a:ext cx="411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</a:rPr>
                <a:t>1 bit</a:t>
              </a:r>
            </a:p>
          </p:txBody>
        </p:sp>
        <p:sp>
          <p:nvSpPr>
            <p:cNvPr id="36882" name="Text Box 17"/>
            <p:cNvSpPr txBox="1">
              <a:spLocks noChangeArrowheads="1"/>
            </p:cNvSpPr>
            <p:nvPr/>
          </p:nvSpPr>
          <p:spPr bwMode="auto">
            <a:xfrm>
              <a:off x="1119" y="2010"/>
              <a:ext cx="474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</a:rPr>
                <a:t>8 bits</a:t>
              </a:r>
            </a:p>
          </p:txBody>
        </p:sp>
        <p:sp>
          <p:nvSpPr>
            <p:cNvPr id="36883" name="Text Box 18"/>
            <p:cNvSpPr txBox="1">
              <a:spLocks noChangeArrowheads="1"/>
            </p:cNvSpPr>
            <p:nvPr/>
          </p:nvSpPr>
          <p:spPr bwMode="auto">
            <a:xfrm>
              <a:off x="3327" y="2010"/>
              <a:ext cx="556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</a:rPr>
                <a:t>23 bits</a:t>
              </a:r>
            </a:p>
          </p:txBody>
        </p:sp>
      </p:grpSp>
      <p:sp>
        <p:nvSpPr>
          <p:cNvPr id="36869" name="Rectangle 19"/>
          <p:cNvSpPr>
            <a:spLocks noChangeArrowheads="1"/>
          </p:cNvSpPr>
          <p:nvPr/>
        </p:nvSpPr>
        <p:spPr bwMode="auto">
          <a:xfrm>
            <a:off x="880975" y="3086325"/>
            <a:ext cx="8001000" cy="17563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 defTabSz="914400" eaLnBrk="0" fontAlgn="base" hangingPunct="0">
              <a:lnSpc>
                <a:spcPct val="90000"/>
              </a:lnSpc>
              <a:spcBef>
                <a:spcPts val="96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" charset="0"/>
              <a:buChar char="•"/>
            </a:pPr>
            <a:r>
              <a:rPr lang="en-US" sz="2400" dirty="0" smtClean="0">
                <a:solidFill>
                  <a:srgbClr val="00DFCA"/>
                </a:solidFill>
              </a:rPr>
              <a:t>S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represents </a:t>
            </a:r>
            <a:r>
              <a:rPr lang="en-US" sz="2400" dirty="0" smtClean="0">
                <a:solidFill>
                  <a:srgbClr val="00DFCA"/>
                </a:solidFill>
              </a:rPr>
              <a:t>Sign</a:t>
            </a:r>
          </a:p>
          <a:p>
            <a:pPr marL="203200" indent="-203200" defTabSz="914400" eaLnBrk="0" fontAlgn="base" hangingPunct="0">
              <a:lnSpc>
                <a:spcPct val="90000"/>
              </a:lnSpc>
              <a:spcBef>
                <a:spcPts val="96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" charset="0"/>
              <a:buChar char="•"/>
            </a:pPr>
            <a:r>
              <a:rPr lang="en-US" sz="2400" dirty="0" smtClean="0">
                <a:solidFill>
                  <a:srgbClr val="FC0128"/>
                </a:solidFill>
              </a:rPr>
              <a:t>Exponent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represents </a:t>
            </a:r>
            <a:r>
              <a:rPr lang="en-US" sz="2400" dirty="0" smtClean="0">
                <a:solidFill>
                  <a:srgbClr val="FC0128"/>
                </a:solidFill>
              </a:rPr>
              <a:t>y</a:t>
            </a:r>
            <a:r>
              <a:rPr lang="en-US" sz="2400" dirty="0" smtClean="0">
                <a:solidFill>
                  <a:srgbClr val="000000"/>
                </a:solidFill>
              </a:rPr>
              <a:t>’s</a:t>
            </a:r>
          </a:p>
          <a:p>
            <a:pPr marL="203200" indent="-203200" defTabSz="914400" eaLnBrk="0" fontAlgn="base" hangingPunct="0">
              <a:lnSpc>
                <a:spcPct val="90000"/>
              </a:lnSpc>
              <a:spcBef>
                <a:spcPts val="96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" charset="0"/>
              <a:buChar char="•"/>
            </a:pPr>
            <a:r>
              <a:rPr lang="en-US" sz="2400" dirty="0" err="1" smtClean="0">
                <a:solidFill>
                  <a:srgbClr val="063DE8"/>
                </a:solidFill>
              </a:rPr>
              <a:t>Significand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represents </a:t>
            </a:r>
            <a:r>
              <a:rPr lang="en-US" sz="2400" dirty="0">
                <a:solidFill>
                  <a:srgbClr val="063DE8"/>
                </a:solidFill>
              </a:rPr>
              <a:t>x</a:t>
            </a:r>
            <a:r>
              <a:rPr lang="en-US" sz="2400" dirty="0">
                <a:solidFill>
                  <a:srgbClr val="000000"/>
                </a:solidFill>
              </a:rPr>
              <a:t>’s</a:t>
            </a:r>
          </a:p>
          <a:p>
            <a:pPr marL="203200" indent="-203200" defTabSz="914400" eaLnBrk="0" fontAlgn="base" hangingPunct="0">
              <a:lnSpc>
                <a:spcPct val="90000"/>
              </a:lnSpc>
              <a:spcBef>
                <a:spcPts val="96"/>
              </a:spcBef>
              <a:spcAft>
                <a:spcPct val="0"/>
              </a:spcAft>
              <a:buSzPct val="100000"/>
              <a:buFont typeface="Times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Represent </a:t>
            </a:r>
            <a:r>
              <a:rPr lang="en-US" sz="2400" dirty="0">
                <a:solidFill>
                  <a:srgbClr val="000000"/>
                </a:solidFill>
              </a:rPr>
              <a:t>numbers as small as 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2.0</a:t>
            </a:r>
            <a:r>
              <a:rPr lang="en-US" sz="2400" baseline="-25000" dirty="0" smtClean="0">
                <a:solidFill>
                  <a:srgbClr val="000000"/>
                </a:solidFill>
              </a:rPr>
              <a:t>ten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x 10</a:t>
            </a:r>
            <a:r>
              <a:rPr lang="en-US" sz="2400" baseline="30000" dirty="0">
                <a:solidFill>
                  <a:srgbClr val="000000"/>
                </a:solidFill>
              </a:rPr>
              <a:t>-38</a:t>
            </a:r>
            <a:r>
              <a:rPr lang="en-US" sz="2400" dirty="0">
                <a:solidFill>
                  <a:srgbClr val="000000"/>
                </a:solidFill>
              </a:rPr>
              <a:t> to as large as </a:t>
            </a:r>
            <a:r>
              <a:rPr lang="en-US" sz="2400" dirty="0" smtClean="0">
                <a:solidFill>
                  <a:srgbClr val="000000"/>
                </a:solidFill>
              </a:rPr>
              <a:t>2.0</a:t>
            </a:r>
            <a:r>
              <a:rPr lang="en-US" sz="2400" baseline="-25000" dirty="0" smtClean="0">
                <a:solidFill>
                  <a:srgbClr val="000000"/>
                </a:solidFill>
              </a:rPr>
              <a:t>ten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x 10</a:t>
            </a:r>
            <a:r>
              <a:rPr lang="en-US" sz="2400" baseline="30000" dirty="0">
                <a:solidFill>
                  <a:srgbClr val="000000"/>
                </a:solidFill>
              </a:rPr>
              <a:t>38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10/24/17</a:t>
            </a:fld>
            <a:endParaRPr lang="en-US"/>
          </a:p>
        </p:txBody>
      </p:sp>
      <p:sp>
        <p:nvSpPr>
          <p:cNvPr id="22" name="Slide Number Placeholder 5"/>
          <p:cNvSpPr txBox="1">
            <a:spLocks/>
          </p:cNvSpPr>
          <p:nvPr/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C63E4C-4642-794D-A2FD-70F6B81535F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1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Floating-Point </a:t>
            </a:r>
            <a:r>
              <a:rPr lang="en-US" dirty="0"/>
              <a:t>Representation </a:t>
            </a:r>
            <a:r>
              <a:rPr lang="en-US" dirty="0" smtClean="0"/>
              <a:t>(3/4)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800" dirty="0"/>
              <a:t>What if result too large? </a:t>
            </a:r>
          </a:p>
          <a:p>
            <a:pPr lvl="1">
              <a:buFontTx/>
              <a:buNone/>
            </a:pPr>
            <a:r>
              <a:rPr lang="en-US" sz="2400" dirty="0"/>
              <a:t>(&gt; 2.0x10</a:t>
            </a:r>
            <a:r>
              <a:rPr lang="en-US" sz="2400" baseline="30000" dirty="0"/>
              <a:t>38</a:t>
            </a:r>
            <a:r>
              <a:rPr lang="en-US" sz="2400" dirty="0"/>
              <a:t> , &lt; -2.0x10</a:t>
            </a:r>
            <a:r>
              <a:rPr lang="en-US" sz="2400" baseline="30000" dirty="0"/>
              <a:t>38</a:t>
            </a:r>
            <a:r>
              <a:rPr lang="en-US" sz="2400" dirty="0"/>
              <a:t> )</a:t>
            </a:r>
          </a:p>
          <a:p>
            <a:pPr lvl="1">
              <a:buClr>
                <a:schemeClr val="tx1"/>
              </a:buClr>
            </a:pPr>
            <a:r>
              <a:rPr lang="en-US" sz="2400" u="sng" dirty="0">
                <a:solidFill>
                  <a:schemeClr val="accent1"/>
                </a:solidFill>
              </a:rPr>
              <a:t>Overflow</a:t>
            </a:r>
            <a:r>
              <a:rPr lang="en-US" sz="2400" dirty="0">
                <a:solidFill>
                  <a:schemeClr val="accent1"/>
                </a:solidFill>
              </a:rPr>
              <a:t>!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2"/>
                </a:solidFill>
                <a:latin typeface="Symbol" charset="2"/>
                <a:cs typeface="ＭＳ Ｐゴシック" charset="-128"/>
                <a:sym typeface="Symbol" charset="2"/>
              </a:rPr>
              <a:t></a:t>
            </a:r>
            <a:r>
              <a:rPr lang="en-US" sz="2400" dirty="0"/>
              <a:t> Exponent larger than represented in 8-bit Exponent field</a:t>
            </a:r>
          </a:p>
          <a:p>
            <a:r>
              <a:rPr lang="en-US" sz="2800" dirty="0"/>
              <a:t>What if result too small? </a:t>
            </a:r>
          </a:p>
          <a:p>
            <a:pPr lvl="1">
              <a:buFontTx/>
              <a:buNone/>
            </a:pPr>
            <a:r>
              <a:rPr lang="en-US" sz="2400" dirty="0"/>
              <a:t>(&gt;0 &amp; &lt; 2.0x10</a:t>
            </a:r>
            <a:r>
              <a:rPr lang="en-US" sz="2400" baseline="30000" dirty="0"/>
              <a:t>-38</a:t>
            </a:r>
            <a:r>
              <a:rPr lang="en-US" sz="2400" dirty="0"/>
              <a:t> , &lt;0 &amp; &gt; -2.0x10</a:t>
            </a:r>
            <a:r>
              <a:rPr lang="en-US" sz="2400" baseline="30000" dirty="0"/>
              <a:t>-38</a:t>
            </a:r>
            <a:r>
              <a:rPr lang="en-US" sz="2400" dirty="0"/>
              <a:t> )</a:t>
            </a:r>
          </a:p>
          <a:p>
            <a:pPr lvl="1">
              <a:buClr>
                <a:schemeClr val="tx1"/>
              </a:buClr>
            </a:pPr>
            <a:r>
              <a:rPr lang="en-US" sz="2400" u="sng" dirty="0">
                <a:solidFill>
                  <a:schemeClr val="accent1"/>
                </a:solidFill>
              </a:rPr>
              <a:t>Underflow!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2"/>
                </a:solidFill>
                <a:latin typeface="Symbol" charset="2"/>
                <a:cs typeface="ＭＳ Ｐゴシック" charset="-128"/>
                <a:sym typeface="Symbol" charset="2"/>
              </a:rPr>
              <a:t></a:t>
            </a:r>
            <a:r>
              <a:rPr lang="en-US" sz="2400" dirty="0"/>
              <a:t> Negative exponent larger than represented in 8-bit Exponent field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What </a:t>
            </a:r>
            <a:r>
              <a:rPr lang="en-US" sz="2800" dirty="0"/>
              <a:t>would help reduce chances of overflow and/or underflow?</a:t>
            </a:r>
          </a:p>
        </p:txBody>
      </p:sp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1066800" y="3109741"/>
            <a:ext cx="6858000" cy="731044"/>
            <a:chOff x="672" y="2976"/>
            <a:chExt cx="4320" cy="614"/>
          </a:xfrm>
        </p:grpSpPr>
        <p:sp>
          <p:nvSpPr>
            <p:cNvPr id="38920" name="Rectangle 5"/>
            <p:cNvSpPr>
              <a:spLocks noChangeArrowheads="1"/>
            </p:cNvSpPr>
            <p:nvPr/>
          </p:nvSpPr>
          <p:spPr bwMode="auto">
            <a:xfrm>
              <a:off x="672" y="2976"/>
              <a:ext cx="432" cy="288"/>
            </a:xfrm>
            <a:prstGeom prst="rect">
              <a:avLst/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  <p:sp>
          <p:nvSpPr>
            <p:cNvPr id="38921" name="Rectangle 6"/>
            <p:cNvSpPr>
              <a:spLocks noChangeArrowheads="1"/>
            </p:cNvSpPr>
            <p:nvPr/>
          </p:nvSpPr>
          <p:spPr bwMode="auto">
            <a:xfrm>
              <a:off x="4560" y="2976"/>
              <a:ext cx="432" cy="288"/>
            </a:xfrm>
            <a:prstGeom prst="rect">
              <a:avLst/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  <p:sp>
          <p:nvSpPr>
            <p:cNvPr id="38922" name="Rectangle 7"/>
            <p:cNvSpPr>
              <a:spLocks noChangeArrowheads="1"/>
            </p:cNvSpPr>
            <p:nvPr/>
          </p:nvSpPr>
          <p:spPr bwMode="auto">
            <a:xfrm>
              <a:off x="2640" y="2976"/>
              <a:ext cx="384" cy="288"/>
            </a:xfrm>
            <a:prstGeom prst="rect">
              <a:avLst/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  <p:sp>
          <p:nvSpPr>
            <p:cNvPr id="38923" name="Line 8"/>
            <p:cNvSpPr>
              <a:spLocks noChangeShapeType="1"/>
            </p:cNvSpPr>
            <p:nvPr/>
          </p:nvSpPr>
          <p:spPr bwMode="auto">
            <a:xfrm>
              <a:off x="672" y="3120"/>
              <a:ext cx="43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  <p:grpSp>
          <p:nvGrpSpPr>
            <p:cNvPr id="38924" name="Group 9"/>
            <p:cNvGrpSpPr>
              <a:grpSpLocks/>
            </p:cNvGrpSpPr>
            <p:nvPr/>
          </p:nvGrpSpPr>
          <p:grpSpPr bwMode="auto">
            <a:xfrm>
              <a:off x="1440" y="3044"/>
              <a:ext cx="96" cy="144"/>
              <a:chOff x="2400" y="3792"/>
              <a:chExt cx="96" cy="144"/>
            </a:xfrm>
          </p:grpSpPr>
          <p:sp>
            <p:nvSpPr>
              <p:cNvPr id="38948" name="Freeform 10"/>
              <p:cNvSpPr>
                <a:spLocks/>
              </p:cNvSpPr>
              <p:nvPr/>
            </p:nvSpPr>
            <p:spPr bwMode="auto">
              <a:xfrm>
                <a:off x="2400" y="3792"/>
                <a:ext cx="48" cy="144"/>
              </a:xfrm>
              <a:custGeom>
                <a:avLst/>
                <a:gdLst>
                  <a:gd name="T0" fmla="*/ 48 w 48"/>
                  <a:gd name="T1" fmla="*/ 0 h 144"/>
                  <a:gd name="T2" fmla="*/ 0 w 48"/>
                  <a:gd name="T3" fmla="*/ 48 h 144"/>
                  <a:gd name="T4" fmla="*/ 48 w 48"/>
                  <a:gd name="T5" fmla="*/ 96 h 144"/>
                  <a:gd name="T6" fmla="*/ 0 w 48"/>
                  <a:gd name="T7" fmla="*/ 144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144"/>
                  <a:gd name="T14" fmla="*/ 48 w 48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144">
                    <a:moveTo>
                      <a:pt x="48" y="0"/>
                    </a:moveTo>
                    <a:cubicBezTo>
                      <a:pt x="24" y="16"/>
                      <a:pt x="0" y="32"/>
                      <a:pt x="0" y="48"/>
                    </a:cubicBezTo>
                    <a:cubicBezTo>
                      <a:pt x="0" y="64"/>
                      <a:pt x="48" y="80"/>
                      <a:pt x="48" y="96"/>
                    </a:cubicBezTo>
                    <a:cubicBezTo>
                      <a:pt x="48" y="112"/>
                      <a:pt x="24" y="128"/>
                      <a:pt x="0" y="144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5600">
                  <a:solidFill>
                    <a:srgbClr val="FC0128"/>
                  </a:solidFill>
                </a:endParaRPr>
              </a:p>
            </p:txBody>
          </p:sp>
          <p:sp>
            <p:nvSpPr>
              <p:cNvPr id="38949" name="Freeform 11"/>
              <p:cNvSpPr>
                <a:spLocks/>
              </p:cNvSpPr>
              <p:nvPr/>
            </p:nvSpPr>
            <p:spPr bwMode="auto">
              <a:xfrm>
                <a:off x="2448" y="3792"/>
                <a:ext cx="48" cy="144"/>
              </a:xfrm>
              <a:custGeom>
                <a:avLst/>
                <a:gdLst>
                  <a:gd name="T0" fmla="*/ 48 w 48"/>
                  <a:gd name="T1" fmla="*/ 0 h 144"/>
                  <a:gd name="T2" fmla="*/ 0 w 48"/>
                  <a:gd name="T3" fmla="*/ 48 h 144"/>
                  <a:gd name="T4" fmla="*/ 48 w 48"/>
                  <a:gd name="T5" fmla="*/ 96 h 144"/>
                  <a:gd name="T6" fmla="*/ 0 w 48"/>
                  <a:gd name="T7" fmla="*/ 144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144"/>
                  <a:gd name="T14" fmla="*/ 48 w 48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144">
                    <a:moveTo>
                      <a:pt x="48" y="0"/>
                    </a:moveTo>
                    <a:cubicBezTo>
                      <a:pt x="24" y="16"/>
                      <a:pt x="0" y="32"/>
                      <a:pt x="0" y="48"/>
                    </a:cubicBezTo>
                    <a:cubicBezTo>
                      <a:pt x="0" y="64"/>
                      <a:pt x="48" y="80"/>
                      <a:pt x="48" y="96"/>
                    </a:cubicBezTo>
                    <a:cubicBezTo>
                      <a:pt x="48" y="112"/>
                      <a:pt x="24" y="128"/>
                      <a:pt x="0" y="144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5600">
                  <a:solidFill>
                    <a:srgbClr val="FC0128"/>
                  </a:solidFill>
                </a:endParaRPr>
              </a:p>
            </p:txBody>
          </p:sp>
        </p:grpSp>
        <p:grpSp>
          <p:nvGrpSpPr>
            <p:cNvPr id="38925" name="Group 12"/>
            <p:cNvGrpSpPr>
              <a:grpSpLocks/>
            </p:cNvGrpSpPr>
            <p:nvPr/>
          </p:nvGrpSpPr>
          <p:grpSpPr bwMode="auto">
            <a:xfrm>
              <a:off x="2256" y="3044"/>
              <a:ext cx="96" cy="144"/>
              <a:chOff x="2400" y="3792"/>
              <a:chExt cx="96" cy="144"/>
            </a:xfrm>
          </p:grpSpPr>
          <p:sp>
            <p:nvSpPr>
              <p:cNvPr id="38946" name="Freeform 13"/>
              <p:cNvSpPr>
                <a:spLocks/>
              </p:cNvSpPr>
              <p:nvPr/>
            </p:nvSpPr>
            <p:spPr bwMode="auto">
              <a:xfrm>
                <a:off x="2400" y="3792"/>
                <a:ext cx="48" cy="144"/>
              </a:xfrm>
              <a:custGeom>
                <a:avLst/>
                <a:gdLst>
                  <a:gd name="T0" fmla="*/ 48 w 48"/>
                  <a:gd name="T1" fmla="*/ 0 h 144"/>
                  <a:gd name="T2" fmla="*/ 0 w 48"/>
                  <a:gd name="T3" fmla="*/ 48 h 144"/>
                  <a:gd name="T4" fmla="*/ 48 w 48"/>
                  <a:gd name="T5" fmla="*/ 96 h 144"/>
                  <a:gd name="T6" fmla="*/ 0 w 48"/>
                  <a:gd name="T7" fmla="*/ 144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144"/>
                  <a:gd name="T14" fmla="*/ 48 w 48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144">
                    <a:moveTo>
                      <a:pt x="48" y="0"/>
                    </a:moveTo>
                    <a:cubicBezTo>
                      <a:pt x="24" y="16"/>
                      <a:pt x="0" y="32"/>
                      <a:pt x="0" y="48"/>
                    </a:cubicBezTo>
                    <a:cubicBezTo>
                      <a:pt x="0" y="64"/>
                      <a:pt x="48" y="80"/>
                      <a:pt x="48" y="96"/>
                    </a:cubicBezTo>
                    <a:cubicBezTo>
                      <a:pt x="48" y="112"/>
                      <a:pt x="24" y="128"/>
                      <a:pt x="0" y="144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5600">
                  <a:solidFill>
                    <a:srgbClr val="FC0128"/>
                  </a:solidFill>
                </a:endParaRPr>
              </a:p>
            </p:txBody>
          </p:sp>
          <p:sp>
            <p:nvSpPr>
              <p:cNvPr id="38947" name="Freeform 14"/>
              <p:cNvSpPr>
                <a:spLocks/>
              </p:cNvSpPr>
              <p:nvPr/>
            </p:nvSpPr>
            <p:spPr bwMode="auto">
              <a:xfrm>
                <a:off x="2448" y="3792"/>
                <a:ext cx="48" cy="144"/>
              </a:xfrm>
              <a:custGeom>
                <a:avLst/>
                <a:gdLst>
                  <a:gd name="T0" fmla="*/ 48 w 48"/>
                  <a:gd name="T1" fmla="*/ 0 h 144"/>
                  <a:gd name="T2" fmla="*/ 0 w 48"/>
                  <a:gd name="T3" fmla="*/ 48 h 144"/>
                  <a:gd name="T4" fmla="*/ 48 w 48"/>
                  <a:gd name="T5" fmla="*/ 96 h 144"/>
                  <a:gd name="T6" fmla="*/ 0 w 48"/>
                  <a:gd name="T7" fmla="*/ 144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144"/>
                  <a:gd name="T14" fmla="*/ 48 w 48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144">
                    <a:moveTo>
                      <a:pt x="48" y="0"/>
                    </a:moveTo>
                    <a:cubicBezTo>
                      <a:pt x="24" y="16"/>
                      <a:pt x="0" y="32"/>
                      <a:pt x="0" y="48"/>
                    </a:cubicBezTo>
                    <a:cubicBezTo>
                      <a:pt x="0" y="64"/>
                      <a:pt x="48" y="80"/>
                      <a:pt x="48" y="96"/>
                    </a:cubicBezTo>
                    <a:cubicBezTo>
                      <a:pt x="48" y="112"/>
                      <a:pt x="24" y="128"/>
                      <a:pt x="0" y="144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5600">
                  <a:solidFill>
                    <a:srgbClr val="FC0128"/>
                  </a:solidFill>
                </a:endParaRPr>
              </a:p>
            </p:txBody>
          </p:sp>
        </p:grpSp>
        <p:grpSp>
          <p:nvGrpSpPr>
            <p:cNvPr id="38926" name="Group 15"/>
            <p:cNvGrpSpPr>
              <a:grpSpLocks/>
            </p:cNvGrpSpPr>
            <p:nvPr/>
          </p:nvGrpSpPr>
          <p:grpSpPr bwMode="auto">
            <a:xfrm>
              <a:off x="3408" y="3044"/>
              <a:ext cx="96" cy="144"/>
              <a:chOff x="2400" y="3792"/>
              <a:chExt cx="96" cy="144"/>
            </a:xfrm>
          </p:grpSpPr>
          <p:sp>
            <p:nvSpPr>
              <p:cNvPr id="38944" name="Freeform 16"/>
              <p:cNvSpPr>
                <a:spLocks/>
              </p:cNvSpPr>
              <p:nvPr/>
            </p:nvSpPr>
            <p:spPr bwMode="auto">
              <a:xfrm>
                <a:off x="2400" y="3792"/>
                <a:ext cx="48" cy="144"/>
              </a:xfrm>
              <a:custGeom>
                <a:avLst/>
                <a:gdLst>
                  <a:gd name="T0" fmla="*/ 48 w 48"/>
                  <a:gd name="T1" fmla="*/ 0 h 144"/>
                  <a:gd name="T2" fmla="*/ 0 w 48"/>
                  <a:gd name="T3" fmla="*/ 48 h 144"/>
                  <a:gd name="T4" fmla="*/ 48 w 48"/>
                  <a:gd name="T5" fmla="*/ 96 h 144"/>
                  <a:gd name="T6" fmla="*/ 0 w 48"/>
                  <a:gd name="T7" fmla="*/ 144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144"/>
                  <a:gd name="T14" fmla="*/ 48 w 48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144">
                    <a:moveTo>
                      <a:pt x="48" y="0"/>
                    </a:moveTo>
                    <a:cubicBezTo>
                      <a:pt x="24" y="16"/>
                      <a:pt x="0" y="32"/>
                      <a:pt x="0" y="48"/>
                    </a:cubicBezTo>
                    <a:cubicBezTo>
                      <a:pt x="0" y="64"/>
                      <a:pt x="48" y="80"/>
                      <a:pt x="48" y="96"/>
                    </a:cubicBezTo>
                    <a:cubicBezTo>
                      <a:pt x="48" y="112"/>
                      <a:pt x="24" y="128"/>
                      <a:pt x="0" y="144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5600">
                  <a:solidFill>
                    <a:srgbClr val="FC0128"/>
                  </a:solidFill>
                </a:endParaRPr>
              </a:p>
            </p:txBody>
          </p:sp>
          <p:sp>
            <p:nvSpPr>
              <p:cNvPr id="38945" name="Freeform 17"/>
              <p:cNvSpPr>
                <a:spLocks/>
              </p:cNvSpPr>
              <p:nvPr/>
            </p:nvSpPr>
            <p:spPr bwMode="auto">
              <a:xfrm>
                <a:off x="2448" y="3792"/>
                <a:ext cx="48" cy="144"/>
              </a:xfrm>
              <a:custGeom>
                <a:avLst/>
                <a:gdLst>
                  <a:gd name="T0" fmla="*/ 48 w 48"/>
                  <a:gd name="T1" fmla="*/ 0 h 144"/>
                  <a:gd name="T2" fmla="*/ 0 w 48"/>
                  <a:gd name="T3" fmla="*/ 48 h 144"/>
                  <a:gd name="T4" fmla="*/ 48 w 48"/>
                  <a:gd name="T5" fmla="*/ 96 h 144"/>
                  <a:gd name="T6" fmla="*/ 0 w 48"/>
                  <a:gd name="T7" fmla="*/ 144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144"/>
                  <a:gd name="T14" fmla="*/ 48 w 48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144">
                    <a:moveTo>
                      <a:pt x="48" y="0"/>
                    </a:moveTo>
                    <a:cubicBezTo>
                      <a:pt x="24" y="16"/>
                      <a:pt x="0" y="32"/>
                      <a:pt x="0" y="48"/>
                    </a:cubicBezTo>
                    <a:cubicBezTo>
                      <a:pt x="0" y="64"/>
                      <a:pt x="48" y="80"/>
                      <a:pt x="48" y="96"/>
                    </a:cubicBezTo>
                    <a:cubicBezTo>
                      <a:pt x="48" y="112"/>
                      <a:pt x="24" y="128"/>
                      <a:pt x="0" y="144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5600">
                  <a:solidFill>
                    <a:srgbClr val="FC0128"/>
                  </a:solidFill>
                </a:endParaRPr>
              </a:p>
            </p:txBody>
          </p:sp>
        </p:grpSp>
        <p:grpSp>
          <p:nvGrpSpPr>
            <p:cNvPr id="38927" name="Group 18"/>
            <p:cNvGrpSpPr>
              <a:grpSpLocks/>
            </p:cNvGrpSpPr>
            <p:nvPr/>
          </p:nvGrpSpPr>
          <p:grpSpPr bwMode="auto">
            <a:xfrm>
              <a:off x="4176" y="3044"/>
              <a:ext cx="96" cy="144"/>
              <a:chOff x="2400" y="3792"/>
              <a:chExt cx="96" cy="144"/>
            </a:xfrm>
          </p:grpSpPr>
          <p:sp>
            <p:nvSpPr>
              <p:cNvPr id="38942" name="Freeform 19"/>
              <p:cNvSpPr>
                <a:spLocks/>
              </p:cNvSpPr>
              <p:nvPr/>
            </p:nvSpPr>
            <p:spPr bwMode="auto">
              <a:xfrm>
                <a:off x="2400" y="3792"/>
                <a:ext cx="48" cy="144"/>
              </a:xfrm>
              <a:custGeom>
                <a:avLst/>
                <a:gdLst>
                  <a:gd name="T0" fmla="*/ 48 w 48"/>
                  <a:gd name="T1" fmla="*/ 0 h 144"/>
                  <a:gd name="T2" fmla="*/ 0 w 48"/>
                  <a:gd name="T3" fmla="*/ 48 h 144"/>
                  <a:gd name="T4" fmla="*/ 48 w 48"/>
                  <a:gd name="T5" fmla="*/ 96 h 144"/>
                  <a:gd name="T6" fmla="*/ 0 w 48"/>
                  <a:gd name="T7" fmla="*/ 144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144"/>
                  <a:gd name="T14" fmla="*/ 48 w 48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144">
                    <a:moveTo>
                      <a:pt x="48" y="0"/>
                    </a:moveTo>
                    <a:cubicBezTo>
                      <a:pt x="24" y="16"/>
                      <a:pt x="0" y="32"/>
                      <a:pt x="0" y="48"/>
                    </a:cubicBezTo>
                    <a:cubicBezTo>
                      <a:pt x="0" y="64"/>
                      <a:pt x="48" y="80"/>
                      <a:pt x="48" y="96"/>
                    </a:cubicBezTo>
                    <a:cubicBezTo>
                      <a:pt x="48" y="112"/>
                      <a:pt x="24" y="128"/>
                      <a:pt x="0" y="144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5600">
                  <a:solidFill>
                    <a:srgbClr val="FC0128"/>
                  </a:solidFill>
                </a:endParaRPr>
              </a:p>
            </p:txBody>
          </p:sp>
          <p:sp>
            <p:nvSpPr>
              <p:cNvPr id="38943" name="Freeform 20"/>
              <p:cNvSpPr>
                <a:spLocks/>
              </p:cNvSpPr>
              <p:nvPr/>
            </p:nvSpPr>
            <p:spPr bwMode="auto">
              <a:xfrm>
                <a:off x="2448" y="3792"/>
                <a:ext cx="48" cy="144"/>
              </a:xfrm>
              <a:custGeom>
                <a:avLst/>
                <a:gdLst>
                  <a:gd name="T0" fmla="*/ 48 w 48"/>
                  <a:gd name="T1" fmla="*/ 0 h 144"/>
                  <a:gd name="T2" fmla="*/ 0 w 48"/>
                  <a:gd name="T3" fmla="*/ 48 h 144"/>
                  <a:gd name="T4" fmla="*/ 48 w 48"/>
                  <a:gd name="T5" fmla="*/ 96 h 144"/>
                  <a:gd name="T6" fmla="*/ 0 w 48"/>
                  <a:gd name="T7" fmla="*/ 144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144"/>
                  <a:gd name="T14" fmla="*/ 48 w 48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144">
                    <a:moveTo>
                      <a:pt x="48" y="0"/>
                    </a:moveTo>
                    <a:cubicBezTo>
                      <a:pt x="24" y="16"/>
                      <a:pt x="0" y="32"/>
                      <a:pt x="0" y="48"/>
                    </a:cubicBezTo>
                    <a:cubicBezTo>
                      <a:pt x="0" y="64"/>
                      <a:pt x="48" y="80"/>
                      <a:pt x="48" y="96"/>
                    </a:cubicBezTo>
                    <a:cubicBezTo>
                      <a:pt x="48" y="112"/>
                      <a:pt x="24" y="128"/>
                      <a:pt x="0" y="144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5600">
                  <a:solidFill>
                    <a:srgbClr val="FC0128"/>
                  </a:solidFill>
                </a:endParaRPr>
              </a:p>
            </p:txBody>
          </p:sp>
        </p:grpSp>
        <p:sp>
          <p:nvSpPr>
            <p:cNvPr id="38928" name="Line 21"/>
            <p:cNvSpPr>
              <a:spLocks noChangeShapeType="1"/>
            </p:cNvSpPr>
            <p:nvPr/>
          </p:nvSpPr>
          <p:spPr bwMode="auto">
            <a:xfrm>
              <a:off x="2832" y="297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  <p:sp>
          <p:nvSpPr>
            <p:cNvPr id="38929" name="Line 22"/>
            <p:cNvSpPr>
              <a:spLocks noChangeShapeType="1"/>
            </p:cNvSpPr>
            <p:nvPr/>
          </p:nvSpPr>
          <p:spPr bwMode="auto">
            <a:xfrm>
              <a:off x="3024" y="302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  <p:sp>
          <p:nvSpPr>
            <p:cNvPr id="38930" name="Line 23"/>
            <p:cNvSpPr>
              <a:spLocks noChangeShapeType="1"/>
            </p:cNvSpPr>
            <p:nvPr/>
          </p:nvSpPr>
          <p:spPr bwMode="auto">
            <a:xfrm>
              <a:off x="3792" y="302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  <p:sp>
          <p:nvSpPr>
            <p:cNvPr id="38931" name="Line 24"/>
            <p:cNvSpPr>
              <a:spLocks noChangeShapeType="1"/>
            </p:cNvSpPr>
            <p:nvPr/>
          </p:nvSpPr>
          <p:spPr bwMode="auto">
            <a:xfrm>
              <a:off x="4560" y="302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  <p:sp>
          <p:nvSpPr>
            <p:cNvPr id="38932" name="Line 25"/>
            <p:cNvSpPr>
              <a:spLocks noChangeShapeType="1"/>
            </p:cNvSpPr>
            <p:nvPr/>
          </p:nvSpPr>
          <p:spPr bwMode="auto">
            <a:xfrm>
              <a:off x="1104" y="302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  <p:sp>
          <p:nvSpPr>
            <p:cNvPr id="38933" name="Line 26"/>
            <p:cNvSpPr>
              <a:spLocks noChangeShapeType="1"/>
            </p:cNvSpPr>
            <p:nvPr/>
          </p:nvSpPr>
          <p:spPr bwMode="auto">
            <a:xfrm>
              <a:off x="1872" y="302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  <p:sp>
          <p:nvSpPr>
            <p:cNvPr id="38934" name="Line 27"/>
            <p:cNvSpPr>
              <a:spLocks noChangeShapeType="1"/>
            </p:cNvSpPr>
            <p:nvPr/>
          </p:nvSpPr>
          <p:spPr bwMode="auto">
            <a:xfrm>
              <a:off x="2640" y="302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  <p:sp>
          <p:nvSpPr>
            <p:cNvPr id="38935" name="Text Box 28"/>
            <p:cNvSpPr txBox="1">
              <a:spLocks noChangeArrowheads="1"/>
            </p:cNvSpPr>
            <p:nvPr/>
          </p:nvSpPr>
          <p:spPr bwMode="auto">
            <a:xfrm>
              <a:off x="2736" y="3254"/>
              <a:ext cx="19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8936" name="Text Box 29"/>
            <p:cNvSpPr txBox="1">
              <a:spLocks noChangeArrowheads="1"/>
            </p:cNvSpPr>
            <p:nvPr/>
          </p:nvSpPr>
          <p:spPr bwMode="auto">
            <a:xfrm>
              <a:off x="2928" y="3216"/>
              <a:ext cx="577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</a:rPr>
                <a:t>2x10</a:t>
              </a:r>
              <a:r>
                <a:rPr lang="en-US" sz="2000" baseline="30000">
                  <a:solidFill>
                    <a:srgbClr val="000000"/>
                  </a:solidFill>
                </a:rPr>
                <a:t>-38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8937" name="Text Box 30"/>
            <p:cNvSpPr txBox="1">
              <a:spLocks noChangeArrowheads="1"/>
            </p:cNvSpPr>
            <p:nvPr/>
          </p:nvSpPr>
          <p:spPr bwMode="auto">
            <a:xfrm>
              <a:off x="4272" y="3206"/>
              <a:ext cx="544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</a:rPr>
                <a:t>2x10</a:t>
              </a:r>
              <a:r>
                <a:rPr lang="en-US" sz="2000" baseline="30000">
                  <a:solidFill>
                    <a:srgbClr val="000000"/>
                  </a:solidFill>
                </a:rPr>
                <a:t>38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8938" name="Text Box 31"/>
            <p:cNvSpPr txBox="1">
              <a:spLocks noChangeArrowheads="1"/>
            </p:cNvSpPr>
            <p:nvPr/>
          </p:nvSpPr>
          <p:spPr bwMode="auto">
            <a:xfrm>
              <a:off x="3696" y="3216"/>
              <a:ext cx="19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8939" name="Text Box 32"/>
            <p:cNvSpPr txBox="1">
              <a:spLocks noChangeArrowheads="1"/>
            </p:cNvSpPr>
            <p:nvPr/>
          </p:nvSpPr>
          <p:spPr bwMode="auto">
            <a:xfrm>
              <a:off x="1776" y="3216"/>
              <a:ext cx="24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</a:rPr>
                <a:t>-1</a:t>
              </a:r>
            </a:p>
          </p:txBody>
        </p:sp>
        <p:sp>
          <p:nvSpPr>
            <p:cNvPr id="38940" name="Text Box 33"/>
            <p:cNvSpPr txBox="1">
              <a:spLocks noChangeArrowheads="1"/>
            </p:cNvSpPr>
            <p:nvPr/>
          </p:nvSpPr>
          <p:spPr bwMode="auto">
            <a:xfrm>
              <a:off x="2112" y="3216"/>
              <a:ext cx="625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</a:rPr>
                <a:t>-2x10</a:t>
              </a:r>
              <a:r>
                <a:rPr lang="en-US" sz="2000" baseline="30000">
                  <a:solidFill>
                    <a:srgbClr val="000000"/>
                  </a:solidFill>
                </a:rPr>
                <a:t>-38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8941" name="Text Box 34"/>
            <p:cNvSpPr txBox="1">
              <a:spLocks noChangeArrowheads="1"/>
            </p:cNvSpPr>
            <p:nvPr/>
          </p:nvSpPr>
          <p:spPr bwMode="auto">
            <a:xfrm>
              <a:off x="861" y="3216"/>
              <a:ext cx="593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</a:rPr>
                <a:t>-2x10</a:t>
              </a:r>
              <a:r>
                <a:rPr lang="en-US" sz="2000" baseline="30000">
                  <a:solidFill>
                    <a:srgbClr val="000000"/>
                  </a:solidFill>
                </a:rPr>
                <a:t>38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38917" name="Text Box 35"/>
          <p:cNvSpPr txBox="1">
            <a:spLocks noChangeArrowheads="1"/>
          </p:cNvSpPr>
          <p:nvPr/>
        </p:nvSpPr>
        <p:spPr bwMode="auto">
          <a:xfrm>
            <a:off x="3886201" y="2832325"/>
            <a:ext cx="126188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C0128"/>
                </a:solidFill>
              </a:rPr>
              <a:t>underflow</a:t>
            </a:r>
          </a:p>
        </p:txBody>
      </p:sp>
      <p:sp>
        <p:nvSpPr>
          <p:cNvPr id="38918" name="Text Box 36"/>
          <p:cNvSpPr txBox="1">
            <a:spLocks noChangeArrowheads="1"/>
          </p:cNvSpPr>
          <p:nvPr/>
        </p:nvSpPr>
        <p:spPr bwMode="auto">
          <a:xfrm>
            <a:off x="6934200" y="2812084"/>
            <a:ext cx="110799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C0128"/>
                </a:solidFill>
              </a:rPr>
              <a:t>overflow</a:t>
            </a:r>
          </a:p>
        </p:txBody>
      </p:sp>
      <p:sp>
        <p:nvSpPr>
          <p:cNvPr id="38919" name="Text Box 37"/>
          <p:cNvSpPr txBox="1">
            <a:spLocks noChangeArrowheads="1"/>
          </p:cNvSpPr>
          <p:nvPr/>
        </p:nvSpPr>
        <p:spPr bwMode="auto">
          <a:xfrm>
            <a:off x="838200" y="2823991"/>
            <a:ext cx="110799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C0128"/>
                </a:solidFill>
              </a:rPr>
              <a:t>overflow</a:t>
            </a:r>
          </a:p>
        </p:txBody>
      </p:sp>
      <p:sp>
        <p:nvSpPr>
          <p:cNvPr id="38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10/24/17</a:t>
            </a:fld>
            <a:endParaRPr lang="en-US"/>
          </a:p>
        </p:txBody>
      </p:sp>
      <p:sp>
        <p:nvSpPr>
          <p:cNvPr id="40" name="Slide Number Placeholder 5"/>
          <p:cNvSpPr txBox="1">
            <a:spLocks/>
          </p:cNvSpPr>
          <p:nvPr/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C63E4C-4642-794D-A2FD-70F6B81535F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2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Floating-Point Representation (4/4)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3052"/>
            <a:ext cx="8229600" cy="369583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What about bigger or smaller numbers?</a:t>
            </a:r>
          </a:p>
          <a:p>
            <a:r>
              <a:rPr lang="en-US" dirty="0" smtClean="0"/>
              <a:t>IEEE 754 Floating-Point Standard: </a:t>
            </a:r>
            <a:br>
              <a:rPr lang="en-US" dirty="0" smtClean="0"/>
            </a:br>
            <a:r>
              <a:rPr lang="en-US" i="1" dirty="0" smtClean="0">
                <a:solidFill>
                  <a:srgbClr val="000000"/>
                </a:solidFill>
              </a:rPr>
              <a:t>Double Precision </a:t>
            </a:r>
            <a:r>
              <a:rPr lang="en-US" dirty="0" smtClean="0"/>
              <a:t>(64 bits)</a:t>
            </a:r>
          </a:p>
          <a:p>
            <a:pPr lvl="1"/>
            <a:r>
              <a:rPr lang="en-US" dirty="0" smtClean="0"/>
              <a:t>1 bit </a:t>
            </a:r>
            <a:r>
              <a:rPr lang="en-US" dirty="0" smtClean="0">
                <a:solidFill>
                  <a:srgbClr val="000000"/>
                </a:solidFill>
              </a:rPr>
              <a:t>for </a:t>
            </a:r>
            <a:r>
              <a:rPr lang="en-US" i="1" dirty="0" smtClean="0">
                <a:solidFill>
                  <a:srgbClr val="000000"/>
                </a:solidFill>
              </a:rPr>
              <a:t>sign (s) </a:t>
            </a:r>
            <a:r>
              <a:rPr lang="en-US" dirty="0" smtClean="0"/>
              <a:t>of floating-point number</a:t>
            </a:r>
          </a:p>
          <a:p>
            <a:pPr lvl="1"/>
            <a:r>
              <a:rPr lang="en-US" dirty="0" smtClean="0"/>
              <a:t>11 bits for </a:t>
            </a:r>
            <a:r>
              <a:rPr lang="en-US" i="1" dirty="0" smtClean="0">
                <a:solidFill>
                  <a:srgbClr val="000000"/>
                </a:solidFill>
              </a:rPr>
              <a:t>exponent (E)</a:t>
            </a:r>
          </a:p>
          <a:p>
            <a:pPr lvl="1"/>
            <a:r>
              <a:rPr lang="en-US" dirty="0" smtClean="0"/>
              <a:t>52 bits </a:t>
            </a:r>
            <a:r>
              <a:rPr lang="en-US" dirty="0" smtClean="0">
                <a:solidFill>
                  <a:srgbClr val="000000"/>
                </a:solidFill>
              </a:rPr>
              <a:t>for </a:t>
            </a:r>
            <a:r>
              <a:rPr lang="en-US" i="1" dirty="0" smtClean="0">
                <a:solidFill>
                  <a:srgbClr val="000000"/>
                </a:solidFill>
              </a:rPr>
              <a:t>fraction (F) </a:t>
            </a:r>
            <a:r>
              <a:rPr lang="en-US" i="1" dirty="0" smtClean="0">
                <a:solidFill>
                  <a:srgbClr val="3366FF"/>
                </a:solidFill>
              </a:rPr>
              <a:t/>
            </a:r>
            <a:br>
              <a:rPr lang="en-US" i="1" dirty="0" smtClean="0">
                <a:solidFill>
                  <a:srgbClr val="3366FF"/>
                </a:solidFill>
              </a:rPr>
            </a:br>
            <a:r>
              <a:rPr lang="en-US" dirty="0" smtClean="0"/>
              <a:t>(get 1 extra bit of precision if leading 1 is implicit)</a:t>
            </a:r>
          </a:p>
          <a:p>
            <a:pPr>
              <a:buNone/>
            </a:pPr>
            <a:r>
              <a:rPr lang="en-US" dirty="0" smtClean="0"/>
              <a:t>(-1)</a:t>
            </a:r>
            <a:r>
              <a:rPr lang="en-US" baseline="30000" dirty="0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(1 + F) </a:t>
            </a:r>
            <a:r>
              <a:rPr lang="en-US" dirty="0" err="1" smtClean="0"/>
              <a:t>x</a:t>
            </a:r>
            <a:r>
              <a:rPr lang="en-US" dirty="0" smtClean="0"/>
              <a:t> 2</a:t>
            </a:r>
            <a:r>
              <a:rPr lang="en-US" baseline="30000" dirty="0" smtClean="0"/>
              <a:t>E</a:t>
            </a:r>
          </a:p>
          <a:p>
            <a:r>
              <a:rPr lang="en-US" dirty="0" smtClean="0"/>
              <a:t>Can represent from 2.0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-308 </a:t>
            </a:r>
            <a:r>
              <a:rPr lang="en-US" dirty="0" smtClean="0"/>
              <a:t>to 2.0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308</a:t>
            </a:r>
          </a:p>
          <a:p>
            <a:r>
              <a:rPr lang="en-US" dirty="0" smtClean="0"/>
              <a:t>32-bit format called </a:t>
            </a:r>
            <a:r>
              <a:rPr lang="en-US" i="1" dirty="0" smtClean="0">
                <a:solidFill>
                  <a:srgbClr val="000000"/>
                </a:solidFill>
              </a:rPr>
              <a:t>Single Precision</a:t>
            </a:r>
          </a:p>
          <a:p>
            <a:pPr>
              <a:buNone/>
            </a:pPr>
            <a:endParaRPr lang="en-US" baseline="30000" dirty="0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10/24/17</a:t>
            </a:fld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C63E4C-4642-794D-A2FD-70F6B81535F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9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is Less?</a:t>
            </a:r>
            <a:br>
              <a:rPr lang="en-US" dirty="0" smtClean="0"/>
            </a:br>
            <a:r>
              <a:rPr lang="en-US" dirty="0" smtClean="0"/>
              <a:t>(i.e., closer to -∞)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90" y="1308691"/>
            <a:ext cx="8229600" cy="3394472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b="1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 vs. 1 x 10</a:t>
            </a:r>
            <a:r>
              <a:rPr lang="en-US" baseline="30000" dirty="0" smtClean="0"/>
              <a:t>-127 </a:t>
            </a:r>
            <a:r>
              <a:rPr lang="en-US" dirty="0" smtClean="0"/>
              <a:t>?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1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-126</a:t>
            </a:r>
            <a:r>
              <a:rPr lang="en-US" dirty="0" smtClean="0"/>
              <a:t> vs. </a:t>
            </a:r>
            <a:r>
              <a:rPr lang="en-US" b="1" dirty="0" smtClean="0">
                <a:solidFill>
                  <a:srgbClr val="FF0000"/>
                </a:solidFill>
              </a:rPr>
              <a:t>1 x 10</a:t>
            </a:r>
            <a:r>
              <a:rPr lang="en-US" b="1" baseline="30000" dirty="0" smtClean="0">
                <a:solidFill>
                  <a:srgbClr val="FF0000"/>
                </a:solidFill>
              </a:rPr>
              <a:t>-127 </a:t>
            </a:r>
            <a:r>
              <a:rPr lang="en-US" dirty="0" smtClean="0"/>
              <a:t>?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b="1" dirty="0" smtClean="0">
                <a:solidFill>
                  <a:srgbClr val="FF0000"/>
                </a:solidFill>
              </a:rPr>
              <a:t>-1 x 10</a:t>
            </a:r>
            <a:r>
              <a:rPr lang="en-US" b="1" baseline="30000" dirty="0" smtClean="0">
                <a:solidFill>
                  <a:srgbClr val="FF0000"/>
                </a:solidFill>
              </a:rPr>
              <a:t>-127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vs. 0 ?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b="1" dirty="0" smtClean="0">
                <a:solidFill>
                  <a:srgbClr val="FF0000"/>
                </a:solidFill>
              </a:rPr>
              <a:t>-1 </a:t>
            </a:r>
            <a:r>
              <a:rPr lang="en-US" b="1" dirty="0" err="1" smtClean="0">
                <a:solidFill>
                  <a:srgbClr val="FF0000"/>
                </a:solidFill>
              </a:rPr>
              <a:t>x</a:t>
            </a:r>
            <a:r>
              <a:rPr lang="en-US" b="1" dirty="0" smtClean="0">
                <a:solidFill>
                  <a:srgbClr val="FF0000"/>
                </a:solidFill>
              </a:rPr>
              <a:t> 10</a:t>
            </a:r>
            <a:r>
              <a:rPr lang="en-US" b="1" baseline="30000" dirty="0" smtClean="0">
                <a:solidFill>
                  <a:srgbClr val="FF0000"/>
                </a:solidFill>
              </a:rPr>
              <a:t>-126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vs. -1 x 10</a:t>
            </a:r>
            <a:r>
              <a:rPr lang="en-US" baseline="30000" dirty="0" smtClean="0"/>
              <a:t>-127 </a:t>
            </a:r>
            <a:r>
              <a:rPr lang="en-US" dirty="0" smtClean="0"/>
              <a:t>?</a:t>
            </a: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10/24/17</a:t>
            </a:fld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C63E4C-4642-794D-A2FD-70F6B81535F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Performance?</a:t>
            </a:r>
            <a:endParaRPr lang="en-US"/>
          </a:p>
        </p:txBody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Latency </a:t>
            </a:r>
            <a:r>
              <a:rPr lang="en-US" dirty="0" smtClean="0"/>
              <a:t>(or </a:t>
            </a:r>
            <a:r>
              <a:rPr lang="en-US" i="1" dirty="0" smtClean="0"/>
              <a:t>response time </a:t>
            </a:r>
            <a:r>
              <a:rPr lang="en-US" dirty="0" smtClean="0"/>
              <a:t>or </a:t>
            </a:r>
            <a:r>
              <a:rPr lang="en-US" i="1" dirty="0" smtClean="0"/>
              <a:t>execution time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 Time to complete one task</a:t>
            </a:r>
          </a:p>
          <a:p>
            <a:r>
              <a:rPr lang="en-US" i="1" dirty="0" smtClean="0"/>
              <a:t>Bandwidth </a:t>
            </a:r>
            <a:r>
              <a:rPr lang="en-US" dirty="0" smtClean="0"/>
              <a:t>(or </a:t>
            </a:r>
            <a:r>
              <a:rPr lang="en-US" i="1" dirty="0" smtClean="0"/>
              <a:t>throughput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 Tasks completed per unit time</a:t>
            </a:r>
            <a:endParaRPr lang="en-US" dirty="0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10/24/17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243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271"/>
            <a:ext cx="8229600" cy="857250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Floating Point: </a:t>
            </a:r>
            <a:br>
              <a:rPr lang="en-US" dirty="0" smtClean="0"/>
            </a:br>
            <a:r>
              <a:rPr lang="en-US" dirty="0" smtClean="0"/>
              <a:t>Representing Very Small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659" y="1032194"/>
            <a:ext cx="7054477" cy="386764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Zero: Bit pattern of all 0s is encoding for 0.000</a:t>
            </a:r>
          </a:p>
          <a:p>
            <a:pPr lvl="1">
              <a:buFont typeface="Symbol" charset="2"/>
              <a:buChar char=""/>
            </a:pPr>
            <a:r>
              <a:rPr lang="en-US" sz="2000" dirty="0" smtClean="0"/>
              <a:t> But 0 in exponent should mean most negative   </a:t>
            </a:r>
            <a:br>
              <a:rPr lang="en-US" sz="2000" dirty="0" smtClean="0"/>
            </a:br>
            <a:r>
              <a:rPr lang="en-US" sz="2000" dirty="0" smtClean="0"/>
              <a:t>  exponent (want 0 to be next to smallest real)</a:t>
            </a:r>
          </a:p>
          <a:p>
            <a:pPr lvl="1">
              <a:buFont typeface="Symbol" charset="2"/>
              <a:buChar char=""/>
            </a:pPr>
            <a:r>
              <a:rPr lang="en-US" sz="2000" dirty="0" smtClean="0"/>
              <a:t> Can’t use two’s complement (1000 0000</a:t>
            </a:r>
            <a:r>
              <a:rPr lang="en-US" sz="2000" baseline="-25000" dirty="0" smtClean="0"/>
              <a:t>two</a:t>
            </a:r>
            <a:r>
              <a:rPr lang="en-US" sz="2000" dirty="0" smtClean="0"/>
              <a:t>)</a:t>
            </a:r>
          </a:p>
          <a:p>
            <a:r>
              <a:rPr lang="en-US" sz="2400" i="1" dirty="0" smtClean="0"/>
              <a:t>Bias notation</a:t>
            </a:r>
            <a:r>
              <a:rPr lang="en-US" sz="2400" dirty="0" smtClean="0"/>
              <a:t>: subtract bias from exponent</a:t>
            </a:r>
          </a:p>
          <a:p>
            <a:pPr lvl="1"/>
            <a:r>
              <a:rPr lang="en-US" sz="2000" dirty="0" smtClean="0"/>
              <a:t>Single precision uses bias of 127; DP uses 1023</a:t>
            </a:r>
          </a:p>
          <a:p>
            <a:pPr>
              <a:tabLst>
                <a:tab pos="2514600" algn="l"/>
                <a:tab pos="7035800" algn="l"/>
              </a:tabLst>
            </a:pPr>
            <a:r>
              <a:rPr lang="en-US" sz="2400" dirty="0" smtClean="0"/>
              <a:t>0 uses 0000 0000</a:t>
            </a:r>
            <a:r>
              <a:rPr lang="en-US" sz="2400" baseline="-25000" dirty="0" smtClean="0"/>
              <a:t>two</a:t>
            </a:r>
            <a:r>
              <a:rPr lang="en-US" sz="2400" dirty="0" smtClean="0"/>
              <a:t> =&gt; 0-127 = -127;</a:t>
            </a:r>
            <a:br>
              <a:rPr lang="en-US" sz="2400" dirty="0" smtClean="0"/>
            </a:br>
            <a:r>
              <a:rPr lang="en-US" sz="2400" dirty="0" smtClean="0"/>
              <a:t>∞, </a:t>
            </a:r>
            <a:r>
              <a:rPr lang="en-US" sz="2400" dirty="0" err="1" smtClean="0"/>
              <a:t>NaN</a:t>
            </a:r>
            <a:r>
              <a:rPr lang="en-US" sz="2400" dirty="0" smtClean="0"/>
              <a:t> uses 1111 1111</a:t>
            </a:r>
            <a:r>
              <a:rPr lang="en-US" sz="2400" baseline="-25000" dirty="0" smtClean="0"/>
              <a:t>two</a:t>
            </a:r>
            <a:r>
              <a:rPr lang="en-US" sz="2400" dirty="0" smtClean="0"/>
              <a:t> =&gt; 255-127 = +128</a:t>
            </a:r>
          </a:p>
          <a:p>
            <a:pPr lvl="1"/>
            <a:r>
              <a:rPr lang="en-US" sz="2000" dirty="0" smtClean="0"/>
              <a:t>Smallest SP real can represent: 1.00…00 </a:t>
            </a:r>
            <a:r>
              <a:rPr lang="en-US" sz="2000" dirty="0" err="1" smtClean="0"/>
              <a:t>x</a:t>
            </a:r>
            <a:r>
              <a:rPr lang="en-US" sz="2000" dirty="0" smtClean="0"/>
              <a:t> 2</a:t>
            </a:r>
            <a:r>
              <a:rPr lang="en-US" sz="2000" baseline="30000" dirty="0" smtClean="0"/>
              <a:t>-126</a:t>
            </a:r>
          </a:p>
          <a:p>
            <a:pPr lvl="1"/>
            <a:r>
              <a:rPr lang="en-US" sz="2000" dirty="0" smtClean="0"/>
              <a:t>Largest SP real can represent:   1.11…11 x 2</a:t>
            </a:r>
            <a:r>
              <a:rPr lang="en-US" sz="2000" baseline="30000" dirty="0" smtClean="0"/>
              <a:t>+127</a:t>
            </a: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10/24/17</a:t>
            </a:fld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C63E4C-4642-794D-A2FD-70F6B81535F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5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IEEE 754 </a:t>
            </a:r>
            <a:r>
              <a:rPr lang="en-US" dirty="0" smtClean="0"/>
              <a:t>Floating-Point Standard (1/3)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00151"/>
            <a:ext cx="8432449" cy="355165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65000"/>
              </a:lnSpc>
              <a:buFont typeface="Times" charset="0"/>
              <a:buNone/>
            </a:pPr>
            <a:r>
              <a:rPr lang="en-US" sz="2800" dirty="0"/>
              <a:t>Single Precision (</a:t>
            </a:r>
            <a:r>
              <a:rPr lang="en-US" sz="2800" dirty="0" smtClean="0"/>
              <a:t>Double Precision </a:t>
            </a:r>
            <a:r>
              <a:rPr lang="en-US" sz="2800" dirty="0"/>
              <a:t>similar):</a:t>
            </a:r>
          </a:p>
          <a:p>
            <a:pPr>
              <a:lnSpc>
                <a:spcPct val="65000"/>
              </a:lnSpc>
            </a:pPr>
            <a:endParaRPr lang="en-US" dirty="0"/>
          </a:p>
          <a:p>
            <a:pPr>
              <a:lnSpc>
                <a:spcPct val="65000"/>
              </a:lnSpc>
            </a:pPr>
            <a:endParaRPr lang="en-US" dirty="0" smtClean="0"/>
          </a:p>
          <a:p>
            <a:pPr>
              <a:lnSpc>
                <a:spcPct val="65000"/>
              </a:lnSpc>
            </a:pPr>
            <a:endParaRPr lang="en-US" dirty="0"/>
          </a:p>
          <a:p>
            <a:pPr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</a:pPr>
            <a:endParaRPr lang="en-US" sz="2800" dirty="0" smtClean="0">
              <a:solidFill>
                <a:schemeClr val="hlink"/>
              </a:solidFill>
            </a:endParaRPr>
          </a:p>
          <a:p>
            <a:pPr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800" dirty="0" smtClean="0">
                <a:solidFill>
                  <a:schemeClr val="hlink"/>
                </a:solidFill>
              </a:rPr>
              <a:t>S</a:t>
            </a:r>
            <a:r>
              <a:rPr lang="en-US" sz="2800" dirty="0" smtClean="0"/>
              <a:t>ign </a:t>
            </a:r>
            <a:r>
              <a:rPr lang="en-US" sz="2800" dirty="0"/>
              <a:t>bit:		1 means negative					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			0 </a:t>
            </a:r>
            <a:r>
              <a:rPr lang="en-US" sz="2800" dirty="0"/>
              <a:t>means positive</a:t>
            </a:r>
          </a:p>
          <a:p>
            <a:pPr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800" dirty="0" err="1" smtClean="0"/>
              <a:t>Significand</a:t>
            </a:r>
            <a:r>
              <a:rPr lang="en-US" sz="2800" dirty="0"/>
              <a:t> </a:t>
            </a:r>
            <a:r>
              <a:rPr lang="en-US" sz="2800" dirty="0" smtClean="0"/>
              <a:t>in </a:t>
            </a:r>
            <a:r>
              <a:rPr lang="en-US" sz="2800" i="1" dirty="0" smtClean="0"/>
              <a:t>sign-magnitude </a:t>
            </a:r>
            <a:r>
              <a:rPr lang="en-US" sz="2800" dirty="0" smtClean="0"/>
              <a:t>format (not 2’s complement)</a:t>
            </a:r>
            <a:endParaRPr lang="en-US" sz="2800" dirty="0"/>
          </a:p>
          <a:p>
            <a:pPr lvl="1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400" dirty="0"/>
              <a:t>To pack more bits, leading 1 implicit for normalized numbers</a:t>
            </a:r>
          </a:p>
          <a:p>
            <a:pPr lvl="1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400" dirty="0"/>
              <a:t>1 + 23 bits single, 1 + 52 bits double</a:t>
            </a:r>
          </a:p>
          <a:p>
            <a:pPr lvl="1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400" dirty="0"/>
              <a:t>always true: 0 &lt; </a:t>
            </a:r>
            <a:r>
              <a:rPr lang="en-US" sz="2400" dirty="0" err="1" smtClean="0"/>
              <a:t>Significand</a:t>
            </a:r>
            <a:r>
              <a:rPr lang="en-US" sz="2400" dirty="0" smtClean="0"/>
              <a:t> </a:t>
            </a:r>
            <a:r>
              <a:rPr lang="en-US" sz="2400" dirty="0"/>
              <a:t>&lt; 1 </a:t>
            </a:r>
            <a:r>
              <a:rPr lang="en-US" sz="2400" dirty="0" smtClean="0"/>
              <a:t>(</a:t>
            </a:r>
            <a:r>
              <a:rPr lang="en-US" sz="2400" dirty="0"/>
              <a:t>for normalized numbers)</a:t>
            </a:r>
          </a:p>
          <a:p>
            <a:pPr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800" dirty="0"/>
              <a:t>Note: 0 has no leading 1, so reserve exponent value 0 just for number 0</a:t>
            </a:r>
          </a:p>
        </p:txBody>
      </p:sp>
      <p:grpSp>
        <p:nvGrpSpPr>
          <p:cNvPr id="47108" name="Group 4"/>
          <p:cNvGrpSpPr>
            <a:grpSpLocks/>
          </p:cNvGrpSpPr>
          <p:nvPr/>
        </p:nvGrpSpPr>
        <p:grpSpPr bwMode="auto">
          <a:xfrm>
            <a:off x="577851" y="1399206"/>
            <a:ext cx="7764463" cy="1115615"/>
            <a:chOff x="316" y="1425"/>
            <a:chExt cx="4891" cy="937"/>
          </a:xfrm>
        </p:grpSpPr>
        <p:sp>
          <p:nvSpPr>
            <p:cNvPr id="47109" name="Text Box 5"/>
            <p:cNvSpPr txBox="1">
              <a:spLocks noChangeArrowheads="1"/>
            </p:cNvSpPr>
            <p:nvPr/>
          </p:nvSpPr>
          <p:spPr bwMode="auto">
            <a:xfrm>
              <a:off x="4992" y="1430"/>
              <a:ext cx="215" cy="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47110" name="Text Box 6"/>
            <p:cNvSpPr txBox="1">
              <a:spLocks noChangeArrowheads="1"/>
            </p:cNvSpPr>
            <p:nvPr/>
          </p:nvSpPr>
          <p:spPr bwMode="auto">
            <a:xfrm>
              <a:off x="375" y="1425"/>
              <a:ext cx="313" cy="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</a:rPr>
                <a:t>31</a:t>
              </a:r>
            </a:p>
          </p:txBody>
        </p:sp>
        <p:sp>
          <p:nvSpPr>
            <p:cNvPr id="47111" name="Rectangle 7"/>
            <p:cNvSpPr>
              <a:spLocks noChangeArrowheads="1"/>
            </p:cNvSpPr>
            <p:nvPr/>
          </p:nvSpPr>
          <p:spPr bwMode="auto">
            <a:xfrm>
              <a:off x="480" y="1776"/>
              <a:ext cx="4704" cy="28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  <p:sp>
          <p:nvSpPr>
            <p:cNvPr id="47112" name="Text Box 8"/>
            <p:cNvSpPr txBox="1">
              <a:spLocks noChangeArrowheads="1"/>
            </p:cNvSpPr>
            <p:nvPr/>
          </p:nvSpPr>
          <p:spPr bwMode="auto">
            <a:xfrm>
              <a:off x="472" y="1674"/>
              <a:ext cx="220" cy="43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srgbClr val="00DFCA"/>
                  </a:solidFill>
                </a:rPr>
                <a:t>S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47113" name="Text Box 9"/>
            <p:cNvSpPr txBox="1">
              <a:spLocks noChangeArrowheads="1"/>
            </p:cNvSpPr>
            <p:nvPr/>
          </p:nvSpPr>
          <p:spPr bwMode="auto">
            <a:xfrm>
              <a:off x="768" y="1674"/>
              <a:ext cx="989" cy="43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FC0128"/>
                  </a:solidFill>
                </a:rPr>
                <a:t>Exponent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47114" name="Line 10"/>
            <p:cNvSpPr>
              <a:spLocks noChangeShapeType="1"/>
            </p:cNvSpPr>
            <p:nvPr/>
          </p:nvSpPr>
          <p:spPr bwMode="auto">
            <a:xfrm>
              <a:off x="672" y="1776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  <p:sp>
          <p:nvSpPr>
            <p:cNvPr id="47115" name="Text Box 11"/>
            <p:cNvSpPr txBox="1">
              <a:spLocks noChangeArrowheads="1"/>
            </p:cNvSpPr>
            <p:nvPr/>
          </p:nvSpPr>
          <p:spPr bwMode="auto">
            <a:xfrm>
              <a:off x="608" y="1425"/>
              <a:ext cx="313" cy="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47116" name="Line 12"/>
            <p:cNvSpPr>
              <a:spLocks noChangeShapeType="1"/>
            </p:cNvSpPr>
            <p:nvPr/>
          </p:nvSpPr>
          <p:spPr bwMode="auto">
            <a:xfrm>
              <a:off x="1968" y="1776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  <p:sp>
          <p:nvSpPr>
            <p:cNvPr id="47117" name="Text Box 13"/>
            <p:cNvSpPr txBox="1">
              <a:spLocks noChangeArrowheads="1"/>
            </p:cNvSpPr>
            <p:nvPr/>
          </p:nvSpPr>
          <p:spPr bwMode="auto">
            <a:xfrm>
              <a:off x="1632" y="1425"/>
              <a:ext cx="313" cy="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23</a:t>
              </a:r>
            </a:p>
          </p:txBody>
        </p:sp>
        <p:sp>
          <p:nvSpPr>
            <p:cNvPr id="47118" name="Text Box 14"/>
            <p:cNvSpPr txBox="1">
              <a:spLocks noChangeArrowheads="1"/>
            </p:cNvSpPr>
            <p:nvPr/>
          </p:nvSpPr>
          <p:spPr bwMode="auto">
            <a:xfrm>
              <a:off x="1920" y="1425"/>
              <a:ext cx="313" cy="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22</a:t>
              </a:r>
            </a:p>
          </p:txBody>
        </p:sp>
        <p:sp>
          <p:nvSpPr>
            <p:cNvPr id="47119" name="Text Box 15"/>
            <p:cNvSpPr txBox="1">
              <a:spLocks noChangeArrowheads="1"/>
            </p:cNvSpPr>
            <p:nvPr/>
          </p:nvSpPr>
          <p:spPr bwMode="auto">
            <a:xfrm>
              <a:off x="2928" y="1674"/>
              <a:ext cx="1111" cy="43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63DE8"/>
                  </a:solidFill>
                </a:rPr>
                <a:t>Significand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47120" name="Text Box 16"/>
            <p:cNvSpPr txBox="1">
              <a:spLocks noChangeArrowheads="1"/>
            </p:cNvSpPr>
            <p:nvPr/>
          </p:nvSpPr>
          <p:spPr bwMode="auto">
            <a:xfrm>
              <a:off x="316" y="1974"/>
              <a:ext cx="470" cy="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</a:rPr>
                <a:t>1 bit</a:t>
              </a:r>
            </a:p>
          </p:txBody>
        </p:sp>
        <p:sp>
          <p:nvSpPr>
            <p:cNvPr id="47121" name="Text Box 17"/>
            <p:cNvSpPr txBox="1">
              <a:spLocks noChangeArrowheads="1"/>
            </p:cNvSpPr>
            <p:nvPr/>
          </p:nvSpPr>
          <p:spPr bwMode="auto">
            <a:xfrm>
              <a:off x="1084" y="1974"/>
              <a:ext cx="546" cy="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8 bits</a:t>
              </a:r>
            </a:p>
          </p:txBody>
        </p:sp>
        <p:sp>
          <p:nvSpPr>
            <p:cNvPr id="47122" name="Text Box 18"/>
            <p:cNvSpPr txBox="1">
              <a:spLocks noChangeArrowheads="1"/>
            </p:cNvSpPr>
            <p:nvPr/>
          </p:nvSpPr>
          <p:spPr bwMode="auto">
            <a:xfrm>
              <a:off x="3292" y="1974"/>
              <a:ext cx="644" cy="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23 bits</a:t>
              </a:r>
            </a:p>
          </p:txBody>
        </p:sp>
      </p:grpSp>
      <p:sp>
        <p:nvSpPr>
          <p:cNvPr id="19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10/24/17</a:t>
            </a:fld>
            <a:endParaRPr lang="en-US"/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C63E4C-4642-794D-A2FD-70F6B81535F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8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IEEE 754 </a:t>
            </a:r>
            <a:r>
              <a:rPr lang="en-US" dirty="0" smtClean="0"/>
              <a:t>Floating-Point </a:t>
            </a:r>
            <a:r>
              <a:rPr lang="en-US" dirty="0"/>
              <a:t>Standard (2</a:t>
            </a:r>
            <a:r>
              <a:rPr lang="en-US" dirty="0" smtClean="0"/>
              <a:t>/3)</a:t>
            </a: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IEEE 754 uses </a:t>
            </a:r>
            <a:r>
              <a:rPr lang="en-US" dirty="0">
                <a:solidFill>
                  <a:schemeClr val="accent2"/>
                </a:solidFill>
              </a:rPr>
              <a:t>“biased exponent”</a:t>
            </a:r>
            <a:r>
              <a:rPr lang="en-US" dirty="0"/>
              <a:t> </a:t>
            </a:r>
            <a:r>
              <a:rPr lang="en-US" dirty="0" smtClean="0"/>
              <a:t>representation</a:t>
            </a:r>
            <a:endParaRPr lang="en-US" dirty="0"/>
          </a:p>
          <a:p>
            <a:pPr marL="508000" lvl="1"/>
            <a:r>
              <a:rPr lang="en-US" dirty="0"/>
              <a:t>Designers wanted FP numbers to be used even if no FP hardware; e.g., sort records with FP numbers using integer compares</a:t>
            </a:r>
          </a:p>
          <a:p>
            <a:pPr marL="508000" lvl="1"/>
            <a:r>
              <a:rPr lang="en-US" dirty="0"/>
              <a:t>Wanted bigger (integer) exponent field to represent bigger </a:t>
            </a:r>
            <a:r>
              <a:rPr lang="en-US" dirty="0" smtClean="0"/>
              <a:t>numbers</a:t>
            </a:r>
            <a:endParaRPr lang="en-US" dirty="0"/>
          </a:p>
          <a:p>
            <a:pPr marL="508000" lvl="1"/>
            <a:r>
              <a:rPr lang="en-US" dirty="0"/>
              <a:t>2’s complement poses a problem (because negative numbers look bigger</a:t>
            </a:r>
            <a:r>
              <a:rPr lang="en-US" dirty="0" smtClean="0"/>
              <a:t>)</a:t>
            </a:r>
          </a:p>
          <a:p>
            <a:pPr marL="1079500" lvl="2"/>
            <a:r>
              <a:rPr lang="en-US" dirty="0" smtClean="0"/>
              <a:t>Use just magnitude and offset by half the range</a:t>
            </a:r>
            <a:endParaRPr lang="en-US" dirty="0"/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10/24/17</a:t>
            </a:fld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C63E4C-4642-794D-A2FD-70F6B81535F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4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IEEE 754 </a:t>
            </a:r>
            <a:r>
              <a:rPr lang="en-US" dirty="0" smtClean="0"/>
              <a:t>Floating-Point </a:t>
            </a:r>
            <a:r>
              <a:rPr lang="en-US" dirty="0"/>
              <a:t>Standard (3</a:t>
            </a:r>
            <a:r>
              <a:rPr lang="en-US" dirty="0" smtClean="0"/>
              <a:t>/3)</a:t>
            </a:r>
            <a:endParaRPr lang="en-US" dirty="0"/>
          </a:p>
        </p:txBody>
      </p:sp>
      <p:sp>
        <p:nvSpPr>
          <p:cNvPr id="5120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2024116"/>
            <a:ext cx="8229600" cy="2570507"/>
          </a:xfrm>
          <a:noFill/>
        </p:spPr>
        <p:txBody>
          <a:bodyPr>
            <a:normAutofit/>
          </a:bodyPr>
          <a:lstStyle/>
          <a:p>
            <a:r>
              <a:rPr lang="en-US" sz="2800" dirty="0"/>
              <a:t>Summary (single precision):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461248" y="990596"/>
            <a:ext cx="8652089" cy="1210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 defTabSz="914400" eaLnBrk="0" fontAlgn="base" hangingPunct="0">
              <a:lnSpc>
                <a:spcPct val="85000"/>
              </a:lnSpc>
              <a:spcAft>
                <a:spcPct val="0"/>
              </a:spcAft>
              <a:buSzPct val="100000"/>
              <a:buFont typeface="Times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Called </a:t>
            </a:r>
            <a:r>
              <a:rPr lang="en-US" sz="2400" u="sng" dirty="0">
                <a:solidFill>
                  <a:srgbClr val="FC0128"/>
                </a:solidFill>
              </a:rPr>
              <a:t>Biased Notation</a:t>
            </a:r>
            <a:r>
              <a:rPr lang="en-US" sz="2400" dirty="0">
                <a:solidFill>
                  <a:srgbClr val="000000"/>
                </a:solidFill>
              </a:rPr>
              <a:t>, where bias is number subtracted to get </a:t>
            </a:r>
            <a:r>
              <a:rPr lang="en-US" sz="2400" dirty="0" smtClean="0">
                <a:solidFill>
                  <a:srgbClr val="000000"/>
                </a:solidFill>
              </a:rPr>
              <a:t>final number</a:t>
            </a:r>
          </a:p>
          <a:p>
            <a:pPr marL="800100" lvl="1" indent="-342900" defTabSz="914400" eaLnBrk="0" fontAlgn="base" hangingPunct="0">
              <a:lnSpc>
                <a:spcPct val="85000"/>
              </a:lnSpc>
              <a:spcAft>
                <a:spcPct val="0"/>
              </a:spcAft>
              <a:buSzPct val="100000"/>
              <a:buFont typeface="Lucida Grande"/>
              <a:buChar char="−"/>
            </a:pPr>
            <a:r>
              <a:rPr lang="en-US" sz="2000" dirty="0" smtClean="0">
                <a:solidFill>
                  <a:srgbClr val="0D407F"/>
                </a:solidFill>
                <a:ea typeface="ＭＳ Ｐゴシック" charset="-128"/>
                <a:cs typeface="ＭＳ Ｐゴシック" charset="-128"/>
              </a:rPr>
              <a:t>IEEE </a:t>
            </a:r>
            <a:r>
              <a:rPr lang="en-US" sz="2000" dirty="0">
                <a:solidFill>
                  <a:srgbClr val="0D407F"/>
                </a:solidFill>
                <a:ea typeface="ＭＳ Ｐゴシック" charset="-128"/>
                <a:cs typeface="ＭＳ Ｐゴシック" charset="-128"/>
              </a:rPr>
              <a:t>754 uses bias of 127 for single </a:t>
            </a:r>
            <a:r>
              <a:rPr lang="en-US" sz="2000" dirty="0" smtClean="0">
                <a:solidFill>
                  <a:srgbClr val="0D407F"/>
                </a:solidFill>
                <a:ea typeface="ＭＳ Ｐゴシック" charset="-128"/>
                <a:cs typeface="ＭＳ Ｐゴシック" charset="-128"/>
              </a:rPr>
              <a:t>precision</a:t>
            </a:r>
          </a:p>
          <a:p>
            <a:pPr marL="800100" lvl="1" indent="-342900" defTabSz="914400" eaLnBrk="0" fontAlgn="base" hangingPunct="0">
              <a:lnSpc>
                <a:spcPct val="85000"/>
              </a:lnSpc>
              <a:spcAft>
                <a:spcPct val="0"/>
              </a:spcAft>
              <a:buSzPct val="100000"/>
              <a:buFont typeface="Lucida Grande"/>
              <a:buChar char="−"/>
            </a:pPr>
            <a:r>
              <a:rPr lang="en-US" sz="2000" dirty="0" smtClean="0">
                <a:solidFill>
                  <a:srgbClr val="0D407F"/>
                </a:solidFill>
                <a:ea typeface="ＭＳ Ｐゴシック" charset="-128"/>
                <a:cs typeface="ＭＳ Ｐゴシック" charset="-128"/>
              </a:rPr>
              <a:t>Subtract </a:t>
            </a:r>
            <a:r>
              <a:rPr lang="en-US" sz="2000" dirty="0">
                <a:solidFill>
                  <a:srgbClr val="0D407F"/>
                </a:solidFill>
                <a:ea typeface="ＭＳ Ｐゴシック" charset="-128"/>
                <a:cs typeface="ＭＳ Ｐゴシック" charset="-128"/>
              </a:rPr>
              <a:t>127 from Exponent field to get actual </a:t>
            </a:r>
            <a:r>
              <a:rPr lang="en-US" sz="2000" dirty="0" smtClean="0">
                <a:solidFill>
                  <a:srgbClr val="0D407F"/>
                </a:solidFill>
                <a:ea typeface="ＭＳ Ｐゴシック" charset="-128"/>
                <a:cs typeface="ＭＳ Ｐゴシック" charset="-128"/>
              </a:rPr>
              <a:t>exponent value</a:t>
            </a:r>
            <a:endParaRPr lang="en-US" sz="2000" baseline="30000" dirty="0">
              <a:solidFill>
                <a:srgbClr val="0D407F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1206" name="Group 6"/>
          <p:cNvGrpSpPr>
            <a:grpSpLocks/>
          </p:cNvGrpSpPr>
          <p:nvPr/>
        </p:nvGrpSpPr>
        <p:grpSpPr bwMode="auto">
          <a:xfrm>
            <a:off x="573322" y="2467086"/>
            <a:ext cx="7639052" cy="1072751"/>
            <a:chOff x="473" y="1191"/>
            <a:chExt cx="4812" cy="901"/>
          </a:xfrm>
        </p:grpSpPr>
        <p:sp>
          <p:nvSpPr>
            <p:cNvPr id="51208" name="Text Box 7"/>
            <p:cNvSpPr txBox="1">
              <a:spLocks noChangeArrowheads="1"/>
            </p:cNvSpPr>
            <p:nvPr/>
          </p:nvSpPr>
          <p:spPr bwMode="auto">
            <a:xfrm>
              <a:off x="5087" y="1196"/>
              <a:ext cx="19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51209" name="Text Box 8"/>
            <p:cNvSpPr txBox="1">
              <a:spLocks noChangeArrowheads="1"/>
            </p:cNvSpPr>
            <p:nvPr/>
          </p:nvSpPr>
          <p:spPr bwMode="auto">
            <a:xfrm>
              <a:off x="490" y="1191"/>
              <a:ext cx="280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</a:rPr>
                <a:t>31</a:t>
              </a:r>
            </a:p>
          </p:txBody>
        </p:sp>
        <p:sp>
          <p:nvSpPr>
            <p:cNvPr id="51210" name="Rectangle 9"/>
            <p:cNvSpPr>
              <a:spLocks noChangeArrowheads="1"/>
            </p:cNvSpPr>
            <p:nvPr/>
          </p:nvSpPr>
          <p:spPr bwMode="auto">
            <a:xfrm>
              <a:off x="575" y="1497"/>
              <a:ext cx="4704" cy="28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  <p:sp>
          <p:nvSpPr>
            <p:cNvPr id="51211" name="Text Box 10"/>
            <p:cNvSpPr txBox="1">
              <a:spLocks noChangeArrowheads="1"/>
            </p:cNvSpPr>
            <p:nvPr/>
          </p:nvSpPr>
          <p:spPr bwMode="auto">
            <a:xfrm>
              <a:off x="557" y="1422"/>
              <a:ext cx="205" cy="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</a:rPr>
                <a:t>S</a:t>
              </a:r>
            </a:p>
          </p:txBody>
        </p:sp>
        <p:sp>
          <p:nvSpPr>
            <p:cNvPr id="51212" name="Text Box 11"/>
            <p:cNvSpPr txBox="1">
              <a:spLocks noChangeArrowheads="1"/>
            </p:cNvSpPr>
            <p:nvPr/>
          </p:nvSpPr>
          <p:spPr bwMode="auto">
            <a:xfrm>
              <a:off x="863" y="1422"/>
              <a:ext cx="864" cy="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Exponent</a:t>
              </a:r>
            </a:p>
          </p:txBody>
        </p:sp>
        <p:sp>
          <p:nvSpPr>
            <p:cNvPr id="51213" name="Line 12"/>
            <p:cNvSpPr>
              <a:spLocks noChangeShapeType="1"/>
            </p:cNvSpPr>
            <p:nvPr/>
          </p:nvSpPr>
          <p:spPr bwMode="auto">
            <a:xfrm>
              <a:off x="767" y="1497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  <p:sp>
          <p:nvSpPr>
            <p:cNvPr id="51214" name="Text Box 13"/>
            <p:cNvSpPr txBox="1">
              <a:spLocks noChangeArrowheads="1"/>
            </p:cNvSpPr>
            <p:nvPr/>
          </p:nvSpPr>
          <p:spPr bwMode="auto">
            <a:xfrm>
              <a:off x="757" y="1191"/>
              <a:ext cx="280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51215" name="Line 14"/>
            <p:cNvSpPr>
              <a:spLocks noChangeShapeType="1"/>
            </p:cNvSpPr>
            <p:nvPr/>
          </p:nvSpPr>
          <p:spPr bwMode="auto">
            <a:xfrm>
              <a:off x="2063" y="1497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  <p:sp>
          <p:nvSpPr>
            <p:cNvPr id="51216" name="Text Box 15"/>
            <p:cNvSpPr txBox="1">
              <a:spLocks noChangeArrowheads="1"/>
            </p:cNvSpPr>
            <p:nvPr/>
          </p:nvSpPr>
          <p:spPr bwMode="auto">
            <a:xfrm>
              <a:off x="1727" y="1191"/>
              <a:ext cx="280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</a:rPr>
                <a:t>23</a:t>
              </a:r>
            </a:p>
          </p:txBody>
        </p:sp>
        <p:sp>
          <p:nvSpPr>
            <p:cNvPr id="51217" name="Text Box 16"/>
            <p:cNvSpPr txBox="1">
              <a:spLocks noChangeArrowheads="1"/>
            </p:cNvSpPr>
            <p:nvPr/>
          </p:nvSpPr>
          <p:spPr bwMode="auto">
            <a:xfrm>
              <a:off x="2015" y="1191"/>
              <a:ext cx="280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</a:rPr>
                <a:t>22</a:t>
              </a:r>
            </a:p>
          </p:txBody>
        </p:sp>
        <p:sp>
          <p:nvSpPr>
            <p:cNvPr id="51218" name="Text Box 17"/>
            <p:cNvSpPr txBox="1">
              <a:spLocks noChangeArrowheads="1"/>
            </p:cNvSpPr>
            <p:nvPr/>
          </p:nvSpPr>
          <p:spPr bwMode="auto">
            <a:xfrm>
              <a:off x="3023" y="1422"/>
              <a:ext cx="969" cy="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err="1">
                  <a:solidFill>
                    <a:srgbClr val="000000"/>
                  </a:solidFill>
                </a:rPr>
                <a:t>Significand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1219" name="Text Box 18"/>
            <p:cNvSpPr txBox="1">
              <a:spLocks noChangeArrowheads="1"/>
            </p:cNvSpPr>
            <p:nvPr/>
          </p:nvSpPr>
          <p:spPr bwMode="auto">
            <a:xfrm>
              <a:off x="473" y="1704"/>
              <a:ext cx="470" cy="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</a:rPr>
                <a:t>1 bit</a:t>
              </a:r>
            </a:p>
          </p:txBody>
        </p:sp>
        <p:sp>
          <p:nvSpPr>
            <p:cNvPr id="51220" name="Text Box 19"/>
            <p:cNvSpPr txBox="1">
              <a:spLocks noChangeArrowheads="1"/>
            </p:cNvSpPr>
            <p:nvPr/>
          </p:nvSpPr>
          <p:spPr bwMode="auto">
            <a:xfrm>
              <a:off x="1109" y="1704"/>
              <a:ext cx="546" cy="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8 bits</a:t>
              </a:r>
            </a:p>
          </p:txBody>
        </p:sp>
        <p:sp>
          <p:nvSpPr>
            <p:cNvPr id="51221" name="Text Box 20"/>
            <p:cNvSpPr txBox="1">
              <a:spLocks noChangeArrowheads="1"/>
            </p:cNvSpPr>
            <p:nvPr/>
          </p:nvSpPr>
          <p:spPr bwMode="auto">
            <a:xfrm>
              <a:off x="3317" y="1704"/>
              <a:ext cx="644" cy="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</a:rPr>
                <a:t>23 bits</a:t>
              </a:r>
            </a:p>
          </p:txBody>
        </p:sp>
      </p:grpSp>
      <p:sp>
        <p:nvSpPr>
          <p:cNvPr id="51207" name="Rectangle 21"/>
          <p:cNvSpPr>
            <a:spLocks noChangeArrowheads="1"/>
          </p:cNvSpPr>
          <p:nvPr/>
        </p:nvSpPr>
        <p:spPr bwMode="auto">
          <a:xfrm>
            <a:off x="478848" y="3695936"/>
            <a:ext cx="7924800" cy="11592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 defTabSz="914400" eaLnBrk="0" fontAlgn="base" hangingPunct="0">
              <a:lnSpc>
                <a:spcPct val="75000"/>
              </a:lnSpc>
              <a:spcBef>
                <a:spcPct val="65000"/>
              </a:spcBef>
              <a:spcAft>
                <a:spcPct val="0"/>
              </a:spcAft>
              <a:buSzPct val="100000"/>
              <a:buFont typeface="Times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(-1)</a:t>
            </a:r>
            <a:r>
              <a:rPr lang="en-US" sz="2800" baseline="30000" dirty="0">
                <a:solidFill>
                  <a:srgbClr val="000000"/>
                </a:solidFill>
              </a:rPr>
              <a:t>S</a:t>
            </a:r>
            <a:r>
              <a:rPr lang="en-US" sz="2800" dirty="0">
                <a:solidFill>
                  <a:srgbClr val="000000"/>
                </a:solidFill>
              </a:rPr>
              <a:t> x (1 + Significand) x 2</a:t>
            </a:r>
            <a:r>
              <a:rPr lang="en-US" sz="2800" baseline="30000" dirty="0">
                <a:solidFill>
                  <a:srgbClr val="000000"/>
                </a:solidFill>
              </a:rPr>
              <a:t>(Exponent-127)</a:t>
            </a:r>
            <a:endParaRPr lang="en-US" sz="2800" dirty="0">
              <a:solidFill>
                <a:srgbClr val="000000"/>
              </a:solidFill>
            </a:endParaRPr>
          </a:p>
          <a:p>
            <a:pPr marL="685800" lvl="1" indent="-190500" defTabSz="9144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SzPct val="100000"/>
              <a:buFontTx/>
              <a:buChar char="•"/>
            </a:pPr>
            <a:r>
              <a:rPr lang="en-US" sz="2400" dirty="0">
                <a:solidFill>
                  <a:srgbClr val="0D407F"/>
                </a:solidFill>
                <a:ea typeface="ＭＳ Ｐゴシック" charset="-128"/>
                <a:cs typeface="ＭＳ Ｐゴシック" charset="-128"/>
              </a:rPr>
              <a:t>Double precision identical, except with exponent bias of 1023 (half, quad similar)</a:t>
            </a:r>
          </a:p>
        </p:txBody>
      </p:sp>
      <p:sp>
        <p:nvSpPr>
          <p:cNvPr id="22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10/24/17</a:t>
            </a:fld>
            <a:endParaRPr lang="en-US"/>
          </a:p>
        </p:txBody>
      </p:sp>
      <p:sp>
        <p:nvSpPr>
          <p:cNvPr id="24" name="Slide Number Placeholder 5"/>
          <p:cNvSpPr txBox="1">
            <a:spLocks/>
          </p:cNvSpPr>
          <p:nvPr/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C63E4C-4642-794D-A2FD-70F6B81535F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5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Notation (+127)</a:t>
            </a:r>
            <a:endParaRPr lang="en-US" dirty="0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064" y="1330234"/>
            <a:ext cx="7908155" cy="349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2048" y="1930273"/>
            <a:ext cx="1148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∞, </a:t>
            </a:r>
            <a:r>
              <a:rPr lang="en-US" sz="2400" b="1" dirty="0" err="1" smtClean="0"/>
              <a:t>NaN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99898" y="4398946"/>
            <a:ext cx="761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Zero</a:t>
            </a:r>
            <a:endParaRPr lang="en-US" sz="2400" b="1" dirty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-861472" y="3344082"/>
            <a:ext cx="1979813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07362" y="2847200"/>
            <a:ext cx="1263537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Getting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closer to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zero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25578" y="835793"/>
            <a:ext cx="2416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How it is encoded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39348" y="835793"/>
            <a:ext cx="2768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it is interpreted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84266" y="1367988"/>
            <a:ext cx="3353633" cy="343694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04778" y="1364569"/>
            <a:ext cx="4439222" cy="3436940"/>
          </a:xfrm>
          <a:prstGeom prst="rect">
            <a:avLst/>
          </a:prstGeom>
          <a:solidFill>
            <a:srgbClr val="3366FF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10/24/17</a:t>
            </a:fld>
            <a:endParaRPr lang="en-US"/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C63E4C-4642-794D-A2FD-70F6B81535F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9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2121" y="1063229"/>
            <a:ext cx="8137321" cy="3531394"/>
          </a:xfrm>
        </p:spPr>
        <p:txBody>
          <a:bodyPr>
            <a:normAutofit/>
          </a:bodyPr>
          <a:lstStyle/>
          <a:p>
            <a:r>
              <a:rPr lang="en-US" dirty="0" smtClean="0"/>
              <a:t>Guess this Floating Point number: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1 1000 0000  1000 0000 0000 0000 0000 000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  RED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  <a:r>
              <a:rPr lang="en-US" dirty="0" smtClean="0"/>
              <a:t> </a:t>
            </a:r>
            <a:r>
              <a:rPr lang="en-US" dirty="0"/>
              <a:t>-</a:t>
            </a:r>
            <a:r>
              <a:rPr lang="en-US" dirty="0" smtClean="0"/>
              <a:t>1 x 2</a:t>
            </a:r>
            <a:r>
              <a:rPr lang="en-US" baseline="30000" dirty="0" smtClean="0"/>
              <a:t>128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   GREEN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en-US" dirty="0"/>
              <a:t>+</a:t>
            </a:r>
            <a:r>
              <a:rPr lang="en-US" dirty="0" smtClean="0"/>
              <a:t>1 x </a:t>
            </a:r>
            <a:r>
              <a:rPr lang="en-US" dirty="0"/>
              <a:t>2</a:t>
            </a:r>
            <a:r>
              <a:rPr lang="en-US" baseline="30000" dirty="0"/>
              <a:t>-128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ORANGE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en-US" dirty="0"/>
              <a:t>-</a:t>
            </a:r>
            <a:r>
              <a:rPr lang="en-US" dirty="0" smtClean="0"/>
              <a:t>1 x </a:t>
            </a:r>
            <a:r>
              <a:rPr lang="en-US" dirty="0"/>
              <a:t>2</a:t>
            </a:r>
            <a:r>
              <a:rPr lang="en-US" baseline="30000" dirty="0"/>
              <a:t>1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YELLOW: </a:t>
            </a:r>
            <a:r>
              <a:rPr lang="en-US" dirty="0"/>
              <a:t>-</a:t>
            </a:r>
            <a:r>
              <a:rPr lang="en-US" dirty="0" smtClean="0"/>
              <a:t>1.5 x </a:t>
            </a:r>
            <a:r>
              <a:rPr lang="en-US" dirty="0"/>
              <a:t>2</a:t>
            </a:r>
            <a:r>
              <a:rPr lang="en-US" baseline="30000" dirty="0"/>
              <a:t>1</a:t>
            </a:r>
            <a:endParaRPr lang="en-US" dirty="0"/>
          </a:p>
          <a:p>
            <a:pPr marL="0" indent="0">
              <a:buNone/>
            </a:pPr>
            <a:endParaRPr lang="en-US" baseline="30000" dirty="0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10/24/17</a:t>
            </a:fld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C63E4C-4642-794D-A2FD-70F6B81535F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4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Floating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99632"/>
            <a:ext cx="8511330" cy="368748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What about 0?</a:t>
            </a:r>
          </a:p>
          <a:p>
            <a:pPr lvl="1"/>
            <a:r>
              <a:rPr lang="en-US" dirty="0" smtClean="0"/>
              <a:t>Bit pattern all 0s means 0, so no implicit leading 1</a:t>
            </a:r>
          </a:p>
          <a:p>
            <a:r>
              <a:rPr lang="en-US" dirty="0" smtClean="0"/>
              <a:t>What if divide 1 by 0?</a:t>
            </a:r>
          </a:p>
          <a:p>
            <a:pPr lvl="1"/>
            <a:r>
              <a:rPr lang="en-US" dirty="0" smtClean="0"/>
              <a:t>Can get infinity symbols +∞, -∞</a:t>
            </a:r>
          </a:p>
          <a:p>
            <a:pPr lvl="1"/>
            <a:r>
              <a:rPr lang="en-US" dirty="0" smtClean="0"/>
              <a:t>Sign bit 0 or 1, largest exponent (all 1s), 0 in fraction</a:t>
            </a:r>
          </a:p>
          <a:p>
            <a:r>
              <a:rPr lang="en-US" dirty="0" smtClean="0"/>
              <a:t>What if do something stupid? (∞ – ∞, 0 ÷ 0)</a:t>
            </a:r>
          </a:p>
          <a:p>
            <a:pPr lvl="1"/>
            <a:r>
              <a:rPr lang="en-US" dirty="0" smtClean="0"/>
              <a:t>Can get special symbols </a:t>
            </a:r>
            <a:r>
              <a:rPr lang="en-US" dirty="0" err="1" smtClean="0"/>
              <a:t>NaN</a:t>
            </a:r>
            <a:r>
              <a:rPr lang="en-US" dirty="0" smtClean="0"/>
              <a:t> for “Not-a-Number”</a:t>
            </a:r>
          </a:p>
          <a:p>
            <a:pPr lvl="1"/>
            <a:r>
              <a:rPr lang="en-US" dirty="0" smtClean="0"/>
              <a:t>Sign bit 0 or 1, largest exponent (all 1s), not zero in fraction</a:t>
            </a:r>
          </a:p>
          <a:p>
            <a:r>
              <a:rPr lang="en-US" dirty="0" smtClean="0"/>
              <a:t>What if result is too big? (2x10</a:t>
            </a:r>
            <a:r>
              <a:rPr lang="en-US" baseline="30000" dirty="0" smtClean="0"/>
              <a:t>308 </a:t>
            </a:r>
            <a:r>
              <a:rPr lang="en-US" dirty="0" err="1" smtClean="0"/>
              <a:t>x</a:t>
            </a:r>
            <a:r>
              <a:rPr lang="en-US" dirty="0" smtClean="0"/>
              <a:t> 2x10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Get </a:t>
            </a:r>
            <a:r>
              <a:rPr lang="en-US" i="1" dirty="0" smtClean="0">
                <a:solidFill>
                  <a:srgbClr val="000000"/>
                </a:solidFill>
              </a:rPr>
              <a:t>overflow </a:t>
            </a:r>
            <a:r>
              <a:rPr lang="en-US" dirty="0" smtClean="0"/>
              <a:t>in exponent, alert programmer!</a:t>
            </a:r>
          </a:p>
          <a:p>
            <a:r>
              <a:rPr lang="en-US" dirty="0" smtClean="0"/>
              <a:t>What if result is too small? (2x10</a:t>
            </a:r>
            <a:r>
              <a:rPr lang="en-US" baseline="30000" dirty="0" smtClean="0"/>
              <a:t>-308 </a:t>
            </a:r>
            <a:r>
              <a:rPr lang="en-US" dirty="0" smtClean="0"/>
              <a:t>÷ 2x10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Get </a:t>
            </a:r>
            <a:r>
              <a:rPr lang="en-US" i="1" dirty="0" smtClean="0">
                <a:solidFill>
                  <a:srgbClr val="000000"/>
                </a:solidFill>
              </a:rPr>
              <a:t>underflow </a:t>
            </a:r>
            <a:r>
              <a:rPr lang="en-US" dirty="0" smtClean="0"/>
              <a:t>in exponent, alert programmer!</a:t>
            </a: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10/24/17</a:t>
            </a:fld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C63E4C-4642-794D-A2FD-70F6B81535F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3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41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3360" tIns="25560" rIns="63360" bIns="25560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Representation for ± ∞</a:t>
            </a:r>
          </a:p>
        </p:txBody>
      </p:sp>
      <p:sp>
        <p:nvSpPr>
          <p:cNvPr id="2193411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lIns="63360" tIns="25560" rIns="63360" bIns="25560">
            <a:normAutofit fontScale="92500" lnSpcReduction="10000"/>
          </a:bodyPr>
          <a:lstStyle/>
          <a:p>
            <a:pPr marL="201613" indent="-201613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In FP, divide by 0 should produce ± ∞, not </a:t>
            </a:r>
            <a:r>
              <a:rPr lang="en-GB" dirty="0" smtClean="0"/>
              <a:t>overflow</a:t>
            </a:r>
            <a:endParaRPr lang="en-GB" dirty="0"/>
          </a:p>
          <a:p>
            <a:pPr marL="201613" indent="-201613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Why</a:t>
            </a:r>
            <a:r>
              <a:rPr lang="en-GB" dirty="0"/>
              <a:t>?</a:t>
            </a:r>
          </a:p>
          <a:p>
            <a:pPr lvl="1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OK to do further computations with ∞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E.g</a:t>
            </a:r>
            <a:r>
              <a:rPr lang="en-GB" dirty="0"/>
              <a:t>.,  X/0  &gt;  Y may be a valid </a:t>
            </a:r>
            <a:r>
              <a:rPr lang="en-GB" dirty="0" smtClean="0"/>
              <a:t>comparison</a:t>
            </a:r>
          </a:p>
          <a:p>
            <a:pPr marL="201613" indent="-201613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IEEE 754 represents ± ∞</a:t>
            </a:r>
          </a:p>
          <a:p>
            <a:pPr lvl="1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Most </a:t>
            </a:r>
            <a:r>
              <a:rPr lang="en-GB" dirty="0"/>
              <a:t>positive exponent reserved for ∞</a:t>
            </a:r>
          </a:p>
          <a:p>
            <a:pPr lvl="1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/>
              <a:t>Significand</a:t>
            </a:r>
            <a:r>
              <a:rPr lang="en-GB" dirty="0" smtClean="0"/>
              <a:t> </a:t>
            </a:r>
            <a:r>
              <a:rPr lang="en-GB" dirty="0"/>
              <a:t>all zeroes</a:t>
            </a:r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10/24/17</a:t>
            </a:fld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C63E4C-4642-794D-A2FD-70F6B81535F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066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3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3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Representation for 0</a:t>
            </a:r>
          </a:p>
        </p:txBody>
      </p:sp>
      <p:sp>
        <p:nvSpPr>
          <p:cNvPr id="2195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 0?</a:t>
            </a:r>
          </a:p>
          <a:p>
            <a:pPr lvl="1"/>
            <a:r>
              <a:rPr lang="en-US" dirty="0" smtClean="0"/>
              <a:t>Exponent </a:t>
            </a:r>
            <a:r>
              <a:rPr lang="en-US" dirty="0"/>
              <a:t>all zeroes</a:t>
            </a:r>
          </a:p>
          <a:p>
            <a:pPr lvl="1"/>
            <a:r>
              <a:rPr lang="en-US" dirty="0" err="1" smtClean="0"/>
              <a:t>Significand</a:t>
            </a:r>
            <a:r>
              <a:rPr lang="en-US" dirty="0" smtClean="0"/>
              <a:t> </a:t>
            </a:r>
            <a:r>
              <a:rPr lang="en-US" dirty="0"/>
              <a:t>all zeroes</a:t>
            </a:r>
          </a:p>
          <a:p>
            <a:pPr lvl="1"/>
            <a:r>
              <a:rPr lang="en-US" dirty="0"/>
              <a:t>What about sign? </a:t>
            </a:r>
            <a:r>
              <a:rPr lang="en-US" dirty="0" smtClean="0"/>
              <a:t>Both </a:t>
            </a:r>
            <a:r>
              <a:rPr lang="en-US" dirty="0"/>
              <a:t>cases </a:t>
            </a:r>
            <a:r>
              <a:rPr lang="en-US" dirty="0" smtClean="0"/>
              <a:t>valid</a:t>
            </a:r>
            <a:endParaRPr lang="en-US" dirty="0"/>
          </a:p>
          <a:p>
            <a:pPr lvl="1">
              <a:buFontTx/>
              <a:buNone/>
            </a:pPr>
            <a:r>
              <a:rPr lang="en-US" sz="2400" dirty="0">
                <a:solidFill>
                  <a:schemeClr val="tx1"/>
                </a:solidFill>
                <a:latin typeface="Courier"/>
              </a:rPr>
              <a:t>+0: 0 00000000 00000000000000000000000</a:t>
            </a:r>
          </a:p>
          <a:p>
            <a:pPr lvl="1">
              <a:buFontTx/>
              <a:buNone/>
            </a:pPr>
            <a:r>
              <a:rPr lang="en-US" sz="2400" dirty="0">
                <a:solidFill>
                  <a:schemeClr val="tx1"/>
                </a:solidFill>
                <a:latin typeface="Courier"/>
              </a:rPr>
              <a:t>-0: 1 00000000 00000000000000000000000</a:t>
            </a:r>
            <a:endParaRPr lang="en-US" dirty="0"/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10/24/17</a:t>
            </a:fld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C63E4C-4642-794D-A2FD-70F6B81535F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4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Special Numbers</a:t>
            </a:r>
          </a:p>
        </p:txBody>
      </p:sp>
      <p:sp>
        <p:nvSpPr>
          <p:cNvPr id="2197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00151"/>
            <a:ext cx="8229600" cy="259793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What have we defined so far? </a:t>
            </a:r>
            <a:r>
              <a:rPr lang="en-US" dirty="0" smtClean="0"/>
              <a:t>(</a:t>
            </a:r>
            <a:r>
              <a:rPr lang="en-US" dirty="0"/>
              <a:t>Single Precision)</a:t>
            </a:r>
          </a:p>
          <a:p>
            <a:pPr lvl="1">
              <a:buFontTx/>
              <a:buNone/>
            </a:pPr>
            <a:r>
              <a:rPr lang="en-US" dirty="0"/>
              <a:t>Exponent	</a:t>
            </a:r>
            <a:r>
              <a:rPr lang="en-US" dirty="0" smtClean="0"/>
              <a:t>		</a:t>
            </a:r>
            <a:r>
              <a:rPr lang="en-US" dirty="0" err="1" smtClean="0"/>
              <a:t>Significand</a:t>
            </a:r>
            <a:r>
              <a:rPr lang="en-US" dirty="0"/>
              <a:t>	</a:t>
            </a:r>
            <a:r>
              <a:rPr lang="en-US" dirty="0" smtClean="0"/>
              <a:t>		Object</a:t>
            </a:r>
            <a:endParaRPr lang="en-US" dirty="0"/>
          </a:p>
          <a:p>
            <a:pPr lvl="1">
              <a:buFontTx/>
              <a:buNone/>
            </a:pPr>
            <a:r>
              <a:rPr lang="en-US" dirty="0"/>
              <a:t>0			</a:t>
            </a:r>
            <a:r>
              <a:rPr lang="en-US" dirty="0" smtClean="0"/>
              <a:t>			0</a:t>
            </a:r>
            <a:r>
              <a:rPr lang="en-US" dirty="0"/>
              <a:t>			</a:t>
            </a:r>
            <a:r>
              <a:rPr lang="en-US" dirty="0" smtClean="0"/>
              <a:t>			0</a:t>
            </a:r>
            <a:endParaRPr lang="en-US" dirty="0"/>
          </a:p>
          <a:p>
            <a:pPr lvl="1">
              <a:buFontTx/>
              <a:buNone/>
            </a:pPr>
            <a:r>
              <a:rPr lang="en-US" dirty="0"/>
              <a:t>0			</a:t>
            </a:r>
            <a:r>
              <a:rPr lang="en-US" dirty="0" smtClean="0"/>
              <a:t>			</a:t>
            </a:r>
            <a:r>
              <a:rPr lang="en-US" u="sng" dirty="0" smtClean="0">
                <a:solidFill>
                  <a:schemeClr val="accent1"/>
                </a:solidFill>
              </a:rPr>
              <a:t>nonzero</a:t>
            </a:r>
            <a:r>
              <a:rPr lang="en-US" dirty="0">
                <a:solidFill>
                  <a:schemeClr val="accent1"/>
                </a:solidFill>
              </a:rPr>
              <a:t>		</a:t>
            </a:r>
            <a:r>
              <a:rPr lang="en-US" dirty="0" smtClean="0">
                <a:solidFill>
                  <a:schemeClr val="accent1"/>
                </a:solidFill>
              </a:rPr>
              <a:t>		</a:t>
            </a:r>
            <a:r>
              <a:rPr lang="en-US" b="1" u="sng" dirty="0" smtClean="0">
                <a:solidFill>
                  <a:schemeClr val="accent1"/>
                </a:solidFill>
              </a:rPr>
              <a:t>?</a:t>
            </a:r>
            <a:r>
              <a:rPr lang="en-US" b="1" u="sng" dirty="0">
                <a:solidFill>
                  <a:schemeClr val="accent1"/>
                </a:solidFill>
              </a:rPr>
              <a:t>??</a:t>
            </a:r>
            <a:endParaRPr lang="en-US" b="1" dirty="0"/>
          </a:p>
          <a:p>
            <a:pPr lvl="1">
              <a:buFontTx/>
              <a:buNone/>
            </a:pPr>
            <a:r>
              <a:rPr lang="en-US" dirty="0"/>
              <a:t>1-254		</a:t>
            </a:r>
            <a:r>
              <a:rPr lang="en-US" dirty="0" smtClean="0"/>
              <a:t>		anything</a:t>
            </a:r>
            <a:r>
              <a:rPr lang="en-US" dirty="0"/>
              <a:t>		</a:t>
            </a:r>
            <a:r>
              <a:rPr lang="en-US" dirty="0" smtClean="0"/>
              <a:t>		+</a:t>
            </a:r>
            <a:r>
              <a:rPr lang="en-US" dirty="0"/>
              <a:t>/- fl. pt. #</a:t>
            </a:r>
          </a:p>
          <a:p>
            <a:pPr lvl="1">
              <a:buFontTx/>
              <a:buNone/>
            </a:pPr>
            <a:r>
              <a:rPr lang="en-US" dirty="0"/>
              <a:t>255		</a:t>
            </a:r>
            <a:r>
              <a:rPr lang="en-US" dirty="0" smtClean="0"/>
              <a:t>			0</a:t>
            </a:r>
            <a:r>
              <a:rPr lang="en-US" dirty="0"/>
              <a:t>			</a:t>
            </a:r>
            <a:r>
              <a:rPr lang="en-US" dirty="0" smtClean="0"/>
              <a:t>			+</a:t>
            </a:r>
            <a:r>
              <a:rPr lang="en-US" dirty="0"/>
              <a:t>/- </a:t>
            </a:r>
            <a:r>
              <a:rPr lang="en-GB" dirty="0"/>
              <a:t>∞</a:t>
            </a:r>
            <a:endParaRPr lang="en-US" dirty="0"/>
          </a:p>
          <a:p>
            <a:pPr lvl="1">
              <a:buFontTx/>
              <a:buNone/>
            </a:pPr>
            <a:r>
              <a:rPr lang="en-US" dirty="0"/>
              <a:t>255		</a:t>
            </a:r>
            <a:r>
              <a:rPr lang="en-US" dirty="0" smtClean="0"/>
              <a:t>			</a:t>
            </a:r>
            <a:r>
              <a:rPr lang="en-US" u="sng" dirty="0" smtClean="0">
                <a:solidFill>
                  <a:schemeClr val="accent1"/>
                </a:solidFill>
              </a:rPr>
              <a:t>nonzero</a:t>
            </a:r>
            <a:r>
              <a:rPr lang="en-US" dirty="0">
                <a:solidFill>
                  <a:schemeClr val="accent1"/>
                </a:solidFill>
              </a:rPr>
              <a:t>		</a:t>
            </a:r>
            <a:r>
              <a:rPr lang="en-US" dirty="0" smtClean="0">
                <a:solidFill>
                  <a:schemeClr val="accent1"/>
                </a:solidFill>
              </a:rPr>
              <a:t>		</a:t>
            </a:r>
            <a:r>
              <a:rPr lang="en-US" b="1" u="sng" dirty="0" smtClean="0">
                <a:solidFill>
                  <a:schemeClr val="accent1"/>
                </a:solidFill>
              </a:rPr>
              <a:t>?</a:t>
            </a:r>
            <a:r>
              <a:rPr lang="en-US" b="1" u="sng" dirty="0">
                <a:solidFill>
                  <a:schemeClr val="accent1"/>
                </a:solidFill>
              </a:rPr>
              <a:t>?</a:t>
            </a:r>
            <a:r>
              <a:rPr lang="en-US" b="1" u="sng" dirty="0" smtClean="0">
                <a:solidFill>
                  <a:schemeClr val="accent1"/>
                </a:solidFill>
              </a:rPr>
              <a:t>?</a:t>
            </a:r>
            <a:endParaRPr lang="en-US" b="1" u="sng" dirty="0">
              <a:solidFill>
                <a:schemeClr val="accent1"/>
              </a:solidFill>
            </a:endParaRPr>
          </a:p>
        </p:txBody>
      </p:sp>
      <p:sp>
        <p:nvSpPr>
          <p:cNvPr id="2197508" name="Rectangle 4"/>
          <p:cNvSpPr>
            <a:spLocks noChangeArrowheads="1"/>
          </p:cNvSpPr>
          <p:nvPr/>
        </p:nvSpPr>
        <p:spPr bwMode="auto">
          <a:xfrm>
            <a:off x="831848" y="1658436"/>
            <a:ext cx="7162800" cy="210295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6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197509" name="Line 5"/>
          <p:cNvSpPr>
            <a:spLocks noChangeShapeType="1"/>
          </p:cNvSpPr>
          <p:nvPr/>
        </p:nvSpPr>
        <p:spPr bwMode="auto">
          <a:xfrm>
            <a:off x="831848" y="1971894"/>
            <a:ext cx="716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6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10/24/17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C63E4C-4642-794D-A2FD-70F6B81535F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787" y="1060448"/>
            <a:ext cx="7163148" cy="2924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Cloud Performance:</a:t>
            </a:r>
            <a:br>
              <a:rPr lang="en-US" dirty="0" smtClean="0"/>
            </a:br>
            <a:r>
              <a:rPr lang="en-US" dirty="0" smtClean="0"/>
              <a:t>Why Application Latency Matters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01513" y="3879001"/>
            <a:ext cx="8229600" cy="94654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Key figure of merit: application responsiveness</a:t>
            </a:r>
          </a:p>
          <a:p>
            <a:pPr lvl="1"/>
            <a:r>
              <a:rPr lang="en-US" dirty="0" smtClean="0"/>
              <a:t>Longer the delay, the fewer the user clicks, the less the user happiness, and the lower the revenue per user</a:t>
            </a:r>
            <a:endParaRPr lang="en-US" dirty="0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10/24/17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87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 for </a:t>
            </a:r>
            <a:r>
              <a:rPr lang="en-US" dirty="0" smtClean="0"/>
              <a:t>Not-a-Number</a:t>
            </a:r>
            <a:endParaRPr lang="en-US" dirty="0"/>
          </a:p>
        </p:txBody>
      </p:sp>
      <p:sp>
        <p:nvSpPr>
          <p:cNvPr id="2199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What do I get if I </a:t>
            </a:r>
            <a:r>
              <a:rPr lang="en-US" dirty="0" smtClean="0"/>
              <a:t>calculate</a:t>
            </a:r>
            <a:r>
              <a:rPr lang="en-US" dirty="0"/>
              <a:t> </a:t>
            </a:r>
            <a:r>
              <a:rPr lang="en-US" dirty="0" err="1" smtClean="0">
                <a:latin typeface="Courier"/>
              </a:rPr>
              <a:t>sqrt</a:t>
            </a:r>
            <a:r>
              <a:rPr lang="en-US" dirty="0">
                <a:latin typeface="Courier"/>
              </a:rPr>
              <a:t>(-4.0)</a:t>
            </a:r>
            <a:r>
              <a:rPr lang="en-US" dirty="0"/>
              <a:t>or </a:t>
            </a:r>
            <a:r>
              <a:rPr lang="en-US" dirty="0">
                <a:latin typeface="Courier"/>
              </a:rPr>
              <a:t>0/0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If </a:t>
            </a:r>
            <a:r>
              <a:rPr lang="en-GB" dirty="0"/>
              <a:t>∞ </a:t>
            </a:r>
            <a:r>
              <a:rPr lang="en-US" dirty="0"/>
              <a:t>not an error, these shouldn’t be either</a:t>
            </a:r>
          </a:p>
          <a:p>
            <a:pPr lvl="1"/>
            <a:r>
              <a:rPr lang="en-US" dirty="0"/>
              <a:t>Called </a:t>
            </a:r>
            <a:r>
              <a:rPr lang="en-US" u="sng" dirty="0">
                <a:solidFill>
                  <a:schemeClr val="accent1"/>
                </a:solidFill>
              </a:rPr>
              <a:t>N</a:t>
            </a:r>
            <a:r>
              <a:rPr lang="en-US" dirty="0"/>
              <a:t>ot </a:t>
            </a:r>
            <a:r>
              <a:rPr lang="en-US" u="sng" dirty="0">
                <a:solidFill>
                  <a:schemeClr val="accent1"/>
                </a:solidFill>
              </a:rPr>
              <a:t>a</a:t>
            </a:r>
            <a:r>
              <a:rPr lang="en-US" dirty="0"/>
              <a:t> </a:t>
            </a:r>
            <a:r>
              <a:rPr lang="en-US" u="sng" dirty="0">
                <a:solidFill>
                  <a:schemeClr val="accent1"/>
                </a:solidFill>
              </a:rPr>
              <a:t>N</a:t>
            </a:r>
            <a:r>
              <a:rPr lang="en-US" dirty="0"/>
              <a:t>umber (</a:t>
            </a:r>
            <a:r>
              <a:rPr lang="en-US" dirty="0" err="1">
                <a:solidFill>
                  <a:schemeClr val="accent1"/>
                </a:solidFill>
              </a:rPr>
              <a:t>NaN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Exponent = 255, </a:t>
            </a:r>
            <a:r>
              <a:rPr lang="en-US" dirty="0" err="1"/>
              <a:t>Significand</a:t>
            </a:r>
            <a:r>
              <a:rPr lang="en-US" dirty="0"/>
              <a:t> nonzero</a:t>
            </a:r>
          </a:p>
          <a:p>
            <a:r>
              <a:rPr lang="en-US" sz="2800" dirty="0"/>
              <a:t>Why is this useful?</a:t>
            </a:r>
          </a:p>
          <a:p>
            <a:pPr lvl="1"/>
            <a:r>
              <a:rPr lang="en-US" dirty="0"/>
              <a:t>Hope </a:t>
            </a:r>
            <a:r>
              <a:rPr lang="en-US" dirty="0" err="1"/>
              <a:t>NaNs</a:t>
            </a:r>
            <a:r>
              <a:rPr lang="en-US" dirty="0"/>
              <a:t> help with debugging?</a:t>
            </a:r>
          </a:p>
          <a:p>
            <a:pPr lvl="1"/>
            <a:r>
              <a:rPr lang="en-US" dirty="0"/>
              <a:t>They contaminate: op(</a:t>
            </a:r>
            <a:r>
              <a:rPr lang="en-US" dirty="0" err="1"/>
              <a:t>NaN</a:t>
            </a:r>
            <a:r>
              <a:rPr lang="en-US" dirty="0"/>
              <a:t>, X) = </a:t>
            </a:r>
            <a:r>
              <a:rPr lang="en-US" dirty="0" err="1"/>
              <a:t>NaN</a:t>
            </a:r>
            <a:endParaRPr lang="en-US" dirty="0"/>
          </a:p>
          <a:p>
            <a:pPr lvl="1"/>
            <a:r>
              <a:rPr lang="en-US" dirty="0"/>
              <a:t>Can use the </a:t>
            </a:r>
            <a:r>
              <a:rPr lang="en-US" dirty="0" err="1"/>
              <a:t>significand</a:t>
            </a:r>
            <a:r>
              <a:rPr lang="en-US" dirty="0"/>
              <a:t> to identify which</a:t>
            </a:r>
            <a:r>
              <a:rPr lang="en-US" dirty="0" smtClean="0"/>
              <a:t>!</a:t>
            </a:r>
            <a:br>
              <a:rPr lang="en-US" dirty="0" smtClean="0"/>
            </a:br>
            <a:r>
              <a:rPr lang="en-US" dirty="0" smtClean="0"/>
              <a:t>(e.g., quiet </a:t>
            </a:r>
            <a:r>
              <a:rPr lang="en-US" dirty="0" err="1" smtClean="0"/>
              <a:t>NaNs</a:t>
            </a:r>
            <a:r>
              <a:rPr lang="en-US" dirty="0" smtClean="0"/>
              <a:t> and signaling </a:t>
            </a:r>
            <a:r>
              <a:rPr lang="en-US" dirty="0" err="1" smtClean="0"/>
              <a:t>NaNs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10/24/17</a:t>
            </a:fld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C63E4C-4642-794D-A2FD-70F6B81535F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6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955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Representation for Denorms (1/2)</a:t>
            </a:r>
          </a:p>
        </p:txBody>
      </p:sp>
      <p:sp>
        <p:nvSpPr>
          <p:cNvPr id="2201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00150"/>
            <a:ext cx="8229600" cy="3210691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2400" dirty="0"/>
              <a:t>Problem: There’s a gap among representable FP numbers around 0</a:t>
            </a: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n-US" sz="2000" dirty="0"/>
              <a:t>Smallest representable </a:t>
            </a:r>
            <a:r>
              <a:rPr lang="en-US" sz="2000" dirty="0" smtClean="0"/>
              <a:t>positive number:</a:t>
            </a:r>
            <a:endParaRPr lang="en-US" sz="2000" dirty="0"/>
          </a:p>
          <a:p>
            <a:pPr lvl="2">
              <a:lnSpc>
                <a:spcPct val="95000"/>
              </a:lnSpc>
              <a:spcBef>
                <a:spcPts val="0"/>
              </a:spcBef>
              <a:buFont typeface="Wingdings" charset="2"/>
              <a:buNone/>
            </a:pPr>
            <a:r>
              <a:rPr lang="en-US" sz="1800" dirty="0"/>
              <a:t>a = 1.0… </a:t>
            </a:r>
            <a:r>
              <a:rPr lang="en-US" sz="1800" baseline="-25000" dirty="0"/>
              <a:t>2</a:t>
            </a:r>
            <a:r>
              <a:rPr lang="en-US" sz="1800" dirty="0"/>
              <a:t> * 2</a:t>
            </a:r>
            <a:r>
              <a:rPr lang="en-US" sz="1800" baseline="30000" dirty="0"/>
              <a:t>-126</a:t>
            </a:r>
            <a:r>
              <a:rPr lang="en-US" sz="1800" dirty="0"/>
              <a:t> = 2</a:t>
            </a:r>
            <a:r>
              <a:rPr lang="en-US" sz="1800" baseline="30000" dirty="0"/>
              <a:t>-126</a:t>
            </a:r>
            <a:endParaRPr lang="en-US" sz="1800" dirty="0"/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n-US" sz="2000" dirty="0"/>
              <a:t>Second smallest representable </a:t>
            </a:r>
            <a:r>
              <a:rPr lang="en-US" sz="2000" dirty="0" smtClean="0"/>
              <a:t>positive number:</a:t>
            </a:r>
            <a:endParaRPr lang="en-US" sz="2000" dirty="0"/>
          </a:p>
          <a:p>
            <a:pPr lvl="2">
              <a:lnSpc>
                <a:spcPct val="95000"/>
              </a:lnSpc>
              <a:spcBef>
                <a:spcPts val="0"/>
              </a:spcBef>
              <a:buFont typeface="Wingdings" charset="2"/>
              <a:buNone/>
            </a:pPr>
            <a:r>
              <a:rPr lang="en-US" sz="1800" dirty="0"/>
              <a:t>b	= 1.000……1 </a:t>
            </a:r>
            <a:r>
              <a:rPr lang="en-US" sz="1800" baseline="-25000" dirty="0"/>
              <a:t>2</a:t>
            </a:r>
            <a:r>
              <a:rPr lang="en-US" sz="1800" dirty="0"/>
              <a:t> * 2</a:t>
            </a:r>
            <a:r>
              <a:rPr lang="en-US" sz="1800" baseline="30000" dirty="0"/>
              <a:t>-126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= (1 + 0.00…1</a:t>
            </a:r>
            <a:r>
              <a:rPr lang="en-US" sz="1800" baseline="-25000" dirty="0"/>
              <a:t>2</a:t>
            </a:r>
            <a:r>
              <a:rPr lang="en-US" sz="1800" dirty="0"/>
              <a:t>) * 2</a:t>
            </a:r>
            <a:r>
              <a:rPr lang="en-US" sz="1800" baseline="30000" dirty="0"/>
              <a:t>-126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= (1 + 2</a:t>
            </a:r>
            <a:r>
              <a:rPr lang="en-US" sz="1800" baseline="30000" dirty="0"/>
              <a:t>-23</a:t>
            </a:r>
            <a:r>
              <a:rPr lang="en-US" sz="1800" dirty="0"/>
              <a:t>) * 2</a:t>
            </a:r>
            <a:r>
              <a:rPr lang="en-US" sz="1800" baseline="30000" dirty="0"/>
              <a:t>-126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= 2</a:t>
            </a:r>
            <a:r>
              <a:rPr lang="en-US" sz="1800" baseline="30000" dirty="0"/>
              <a:t>-126</a:t>
            </a:r>
            <a:r>
              <a:rPr lang="en-US" sz="1800" dirty="0"/>
              <a:t> + 2</a:t>
            </a:r>
            <a:r>
              <a:rPr lang="en-US" sz="1800" baseline="30000" dirty="0"/>
              <a:t>-149</a:t>
            </a:r>
          </a:p>
          <a:p>
            <a:pPr lvl="1">
              <a:lnSpc>
                <a:spcPct val="95000"/>
              </a:lnSpc>
              <a:spcBef>
                <a:spcPts val="0"/>
              </a:spcBef>
              <a:buFontTx/>
              <a:buNone/>
            </a:pPr>
            <a:r>
              <a:rPr lang="en-US" sz="2000" dirty="0"/>
              <a:t>	a - 0 = 2</a:t>
            </a:r>
            <a:r>
              <a:rPr lang="en-US" sz="2000" baseline="30000" dirty="0"/>
              <a:t>-126</a:t>
            </a:r>
          </a:p>
          <a:p>
            <a:pPr lvl="1">
              <a:lnSpc>
                <a:spcPct val="95000"/>
              </a:lnSpc>
              <a:spcBef>
                <a:spcPts val="0"/>
              </a:spcBef>
              <a:buFontTx/>
              <a:buNone/>
            </a:pPr>
            <a:r>
              <a:rPr lang="en-US" sz="2000" dirty="0"/>
              <a:t>	b - a = 2</a:t>
            </a:r>
            <a:r>
              <a:rPr lang="en-US" sz="2000" baseline="30000" dirty="0"/>
              <a:t>-149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71800" y="4468416"/>
            <a:ext cx="381000" cy="114300"/>
            <a:chOff x="1968" y="3417"/>
            <a:chExt cx="240" cy="96"/>
          </a:xfrm>
        </p:grpSpPr>
        <p:sp>
          <p:nvSpPr>
            <p:cNvPr id="2201605" name="Line 5"/>
            <p:cNvSpPr>
              <a:spLocks noChangeShapeType="1"/>
            </p:cNvSpPr>
            <p:nvPr/>
          </p:nvSpPr>
          <p:spPr bwMode="auto">
            <a:xfrm>
              <a:off x="2208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1606" name="Line 6"/>
            <p:cNvSpPr>
              <a:spLocks noChangeShapeType="1"/>
            </p:cNvSpPr>
            <p:nvPr/>
          </p:nvSpPr>
          <p:spPr bwMode="auto">
            <a:xfrm>
              <a:off x="2160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1607" name="Line 7"/>
            <p:cNvSpPr>
              <a:spLocks noChangeShapeType="1"/>
            </p:cNvSpPr>
            <p:nvPr/>
          </p:nvSpPr>
          <p:spPr bwMode="auto">
            <a:xfrm>
              <a:off x="2112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1608" name="Line 8"/>
            <p:cNvSpPr>
              <a:spLocks noChangeShapeType="1"/>
            </p:cNvSpPr>
            <p:nvPr/>
          </p:nvSpPr>
          <p:spPr bwMode="auto">
            <a:xfrm>
              <a:off x="2064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1609" name="Line 9"/>
            <p:cNvSpPr>
              <a:spLocks noChangeShapeType="1"/>
            </p:cNvSpPr>
            <p:nvPr/>
          </p:nvSpPr>
          <p:spPr bwMode="auto">
            <a:xfrm>
              <a:off x="2016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1610" name="Line 10"/>
            <p:cNvSpPr>
              <a:spLocks noChangeShapeType="1"/>
            </p:cNvSpPr>
            <p:nvPr/>
          </p:nvSpPr>
          <p:spPr bwMode="auto">
            <a:xfrm>
              <a:off x="1968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724400" y="4468416"/>
            <a:ext cx="381000" cy="114300"/>
            <a:chOff x="3072" y="3417"/>
            <a:chExt cx="240" cy="96"/>
          </a:xfrm>
        </p:grpSpPr>
        <p:sp>
          <p:nvSpPr>
            <p:cNvPr id="2201612" name="Line 12"/>
            <p:cNvSpPr>
              <a:spLocks noChangeShapeType="1"/>
            </p:cNvSpPr>
            <p:nvPr/>
          </p:nvSpPr>
          <p:spPr bwMode="auto">
            <a:xfrm>
              <a:off x="3072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1613" name="Line 13"/>
            <p:cNvSpPr>
              <a:spLocks noChangeShapeType="1"/>
            </p:cNvSpPr>
            <p:nvPr/>
          </p:nvSpPr>
          <p:spPr bwMode="auto">
            <a:xfrm>
              <a:off x="3120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1614" name="Line 14"/>
            <p:cNvSpPr>
              <a:spLocks noChangeShapeType="1"/>
            </p:cNvSpPr>
            <p:nvPr/>
          </p:nvSpPr>
          <p:spPr bwMode="auto">
            <a:xfrm>
              <a:off x="3168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1615" name="Line 15"/>
            <p:cNvSpPr>
              <a:spLocks noChangeShapeType="1"/>
            </p:cNvSpPr>
            <p:nvPr/>
          </p:nvSpPr>
          <p:spPr bwMode="auto">
            <a:xfrm>
              <a:off x="3216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1616" name="Line 16"/>
            <p:cNvSpPr>
              <a:spLocks noChangeShapeType="1"/>
            </p:cNvSpPr>
            <p:nvPr/>
          </p:nvSpPr>
          <p:spPr bwMode="auto">
            <a:xfrm>
              <a:off x="3264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1617" name="Line 17"/>
            <p:cNvSpPr>
              <a:spLocks noChangeShapeType="1"/>
            </p:cNvSpPr>
            <p:nvPr/>
          </p:nvSpPr>
          <p:spPr bwMode="auto">
            <a:xfrm>
              <a:off x="3312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200400" y="4125513"/>
            <a:ext cx="228600" cy="522684"/>
            <a:chOff x="2112" y="3129"/>
            <a:chExt cx="144" cy="439"/>
          </a:xfrm>
        </p:grpSpPr>
        <p:sp>
          <p:nvSpPr>
            <p:cNvPr id="2201619" name="Line 19"/>
            <p:cNvSpPr>
              <a:spLocks noChangeShapeType="1"/>
            </p:cNvSpPr>
            <p:nvPr/>
          </p:nvSpPr>
          <p:spPr bwMode="auto">
            <a:xfrm>
              <a:off x="2256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1620" name="Text Box 20"/>
            <p:cNvSpPr txBox="1">
              <a:spLocks noChangeArrowheads="1"/>
            </p:cNvSpPr>
            <p:nvPr/>
          </p:nvSpPr>
          <p:spPr bwMode="auto">
            <a:xfrm>
              <a:off x="2112" y="3129"/>
              <a:ext cx="116" cy="43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>
                <a:solidFill>
                  <a:srgbClr val="000000"/>
                </a:solidFill>
                <a:latin typeface="Helvetica" charset="0"/>
              </a:endParaRP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4537089" y="4015978"/>
            <a:ext cx="373063" cy="566738"/>
            <a:chOff x="2954" y="3037"/>
            <a:chExt cx="235" cy="476"/>
          </a:xfrm>
        </p:grpSpPr>
        <p:sp>
          <p:nvSpPr>
            <p:cNvPr id="2201622" name="Line 22"/>
            <p:cNvSpPr>
              <a:spLocks noChangeShapeType="1"/>
            </p:cNvSpPr>
            <p:nvPr/>
          </p:nvSpPr>
          <p:spPr bwMode="auto">
            <a:xfrm>
              <a:off x="3024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1623" name="Text Box 23"/>
            <p:cNvSpPr txBox="1">
              <a:spLocks noChangeArrowheads="1"/>
            </p:cNvSpPr>
            <p:nvPr/>
          </p:nvSpPr>
          <p:spPr bwMode="auto">
            <a:xfrm>
              <a:off x="2954" y="3037"/>
              <a:ext cx="235" cy="43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srgbClr val="000000"/>
                  </a:solidFill>
                </a:rPr>
                <a:t>b</a:t>
              </a: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4418025" y="4398166"/>
            <a:ext cx="357188" cy="522684"/>
            <a:chOff x="2879" y="3358"/>
            <a:chExt cx="225" cy="439"/>
          </a:xfrm>
        </p:grpSpPr>
        <p:sp>
          <p:nvSpPr>
            <p:cNvPr id="2201625" name="Line 25"/>
            <p:cNvSpPr>
              <a:spLocks noChangeShapeType="1"/>
            </p:cNvSpPr>
            <p:nvPr/>
          </p:nvSpPr>
          <p:spPr bwMode="auto">
            <a:xfrm>
              <a:off x="2976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1626" name="Text Box 26"/>
            <p:cNvSpPr txBox="1">
              <a:spLocks noChangeArrowheads="1"/>
            </p:cNvSpPr>
            <p:nvPr/>
          </p:nvSpPr>
          <p:spPr bwMode="auto">
            <a:xfrm>
              <a:off x="2879" y="3358"/>
              <a:ext cx="225" cy="43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srgbClr val="000000"/>
                  </a:solidFill>
                </a:rPr>
                <a:t>a</a:t>
              </a:r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2057400" y="4286252"/>
            <a:ext cx="4114800" cy="762000"/>
            <a:chOff x="1296" y="3600"/>
            <a:chExt cx="2592" cy="640"/>
          </a:xfrm>
        </p:grpSpPr>
        <p:sp>
          <p:nvSpPr>
            <p:cNvPr id="2201628" name="Line 28"/>
            <p:cNvSpPr>
              <a:spLocks noChangeShapeType="1"/>
            </p:cNvSpPr>
            <p:nvPr/>
          </p:nvSpPr>
          <p:spPr bwMode="auto">
            <a:xfrm>
              <a:off x="2544" y="3753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1629" name="Text Box 29"/>
            <p:cNvSpPr txBox="1">
              <a:spLocks noChangeArrowheads="1"/>
            </p:cNvSpPr>
            <p:nvPr/>
          </p:nvSpPr>
          <p:spPr bwMode="auto">
            <a:xfrm>
              <a:off x="2447" y="3801"/>
              <a:ext cx="231" cy="43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srgbClr val="000000"/>
                  </a:solidFill>
                  <a:latin typeface="+mj-lt"/>
                </a:rPr>
                <a:t>0</a:t>
              </a:r>
            </a:p>
          </p:txBody>
        </p:sp>
        <p:sp>
          <p:nvSpPr>
            <p:cNvPr id="2201630" name="Line 30"/>
            <p:cNvSpPr>
              <a:spLocks noChangeShapeType="1"/>
            </p:cNvSpPr>
            <p:nvPr/>
          </p:nvSpPr>
          <p:spPr bwMode="auto">
            <a:xfrm>
              <a:off x="1728" y="3801"/>
              <a:ext cx="16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1631" name="Text Box 31"/>
            <p:cNvSpPr txBox="1">
              <a:spLocks noChangeArrowheads="1"/>
            </p:cNvSpPr>
            <p:nvPr/>
          </p:nvSpPr>
          <p:spPr bwMode="auto">
            <a:xfrm>
              <a:off x="3446" y="3642"/>
              <a:ext cx="248" cy="43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+</a:t>
              </a:r>
            </a:p>
          </p:txBody>
        </p:sp>
        <p:sp>
          <p:nvSpPr>
            <p:cNvPr id="2201632" name="Text Box 32"/>
            <p:cNvSpPr txBox="1">
              <a:spLocks noChangeArrowheads="1"/>
            </p:cNvSpPr>
            <p:nvPr/>
          </p:nvSpPr>
          <p:spPr bwMode="auto">
            <a:xfrm>
              <a:off x="1296" y="3600"/>
              <a:ext cx="192" cy="43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Helvetica" charset="0"/>
                </a:rPr>
                <a:t>-</a:t>
              </a:r>
            </a:p>
          </p:txBody>
        </p:sp>
        <p:sp>
          <p:nvSpPr>
            <p:cNvPr id="2201633" name="Oval 33"/>
            <p:cNvSpPr>
              <a:spLocks noChangeArrowheads="1"/>
            </p:cNvSpPr>
            <p:nvPr/>
          </p:nvSpPr>
          <p:spPr bwMode="auto">
            <a:xfrm>
              <a:off x="1488" y="3744"/>
              <a:ext cx="96" cy="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1634" name="Oval 34"/>
            <p:cNvSpPr>
              <a:spLocks noChangeArrowheads="1"/>
            </p:cNvSpPr>
            <p:nvPr/>
          </p:nvSpPr>
          <p:spPr bwMode="auto">
            <a:xfrm>
              <a:off x="1584" y="3744"/>
              <a:ext cx="96" cy="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1635" name="Oval 35"/>
            <p:cNvSpPr>
              <a:spLocks noChangeArrowheads="1"/>
            </p:cNvSpPr>
            <p:nvPr/>
          </p:nvSpPr>
          <p:spPr bwMode="auto">
            <a:xfrm>
              <a:off x="3696" y="3744"/>
              <a:ext cx="96" cy="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201636" name="Oval 36"/>
            <p:cNvSpPr>
              <a:spLocks noChangeArrowheads="1"/>
            </p:cNvSpPr>
            <p:nvPr/>
          </p:nvSpPr>
          <p:spPr bwMode="auto">
            <a:xfrm>
              <a:off x="3792" y="3744"/>
              <a:ext cx="96" cy="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  <a:latin typeface="Helvetica" charset="0"/>
              </a:endParaRPr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2613378" y="3632253"/>
            <a:ext cx="1968500" cy="1306635"/>
            <a:chOff x="1584" y="-1431"/>
            <a:chExt cx="1240" cy="7347"/>
          </a:xfrm>
        </p:grpSpPr>
        <p:grpSp>
          <p:nvGrpSpPr>
            <p:cNvPr id="9" name="Group 38"/>
            <p:cNvGrpSpPr>
              <a:grpSpLocks/>
            </p:cNvGrpSpPr>
            <p:nvPr/>
          </p:nvGrpSpPr>
          <p:grpSpPr bwMode="auto">
            <a:xfrm>
              <a:off x="2111" y="3513"/>
              <a:ext cx="116" cy="487"/>
              <a:chOff x="2207" y="3417"/>
              <a:chExt cx="116" cy="487"/>
            </a:xfrm>
          </p:grpSpPr>
          <p:sp>
            <p:nvSpPr>
              <p:cNvPr id="2201639" name="Line 39"/>
              <p:cNvSpPr>
                <a:spLocks noChangeShapeType="1"/>
              </p:cNvSpPr>
              <p:nvPr/>
            </p:nvSpPr>
            <p:spPr bwMode="auto">
              <a:xfrm>
                <a:off x="2304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5600">
                  <a:solidFill>
                    <a:srgbClr val="FC0128"/>
                  </a:solidFill>
                  <a:latin typeface="Helvetica" charset="0"/>
                </a:endParaRPr>
              </a:p>
            </p:txBody>
          </p:sp>
          <p:sp>
            <p:nvSpPr>
              <p:cNvPr id="2201640" name="Text Box 40"/>
              <p:cNvSpPr txBox="1">
                <a:spLocks noChangeArrowheads="1"/>
              </p:cNvSpPr>
              <p:nvPr/>
            </p:nvSpPr>
            <p:spPr bwMode="auto">
              <a:xfrm>
                <a:off x="2207" y="3465"/>
                <a:ext cx="116" cy="43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>
                  <a:solidFill>
                    <a:srgbClr val="000000"/>
                  </a:solidFill>
                  <a:latin typeface="Helvetica" charset="0"/>
                </a:endParaRPr>
              </a:p>
            </p:txBody>
          </p:sp>
        </p:grpSp>
        <p:grpSp>
          <p:nvGrpSpPr>
            <p:cNvPr id="10" name="Group 41"/>
            <p:cNvGrpSpPr>
              <a:grpSpLocks/>
            </p:cNvGrpSpPr>
            <p:nvPr/>
          </p:nvGrpSpPr>
          <p:grpSpPr bwMode="auto">
            <a:xfrm>
              <a:off x="2211" y="-1431"/>
              <a:ext cx="613" cy="7339"/>
              <a:chOff x="2211" y="-1431"/>
              <a:chExt cx="613" cy="7339"/>
            </a:xfrm>
          </p:grpSpPr>
          <p:sp>
            <p:nvSpPr>
              <p:cNvPr id="2201642" name="Oval 42"/>
              <p:cNvSpPr>
                <a:spLocks noChangeArrowheads="1"/>
              </p:cNvSpPr>
              <p:nvPr/>
            </p:nvSpPr>
            <p:spPr bwMode="auto">
              <a:xfrm>
                <a:off x="2533" y="1195"/>
                <a:ext cx="236" cy="4713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square" lIns="63500" tIns="25400" rIns="63500" bIns="25400" anchor="ctr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5600">
                  <a:solidFill>
                    <a:srgbClr val="FC0128"/>
                  </a:solidFill>
                  <a:latin typeface="Helvetica" charset="0"/>
                </a:endParaRPr>
              </a:p>
            </p:txBody>
          </p:sp>
          <p:sp>
            <p:nvSpPr>
              <p:cNvPr id="2201643" name="Text Box 43"/>
              <p:cNvSpPr txBox="1">
                <a:spLocks noChangeArrowheads="1"/>
              </p:cNvSpPr>
              <p:nvPr/>
            </p:nvSpPr>
            <p:spPr bwMode="auto">
              <a:xfrm>
                <a:off x="2211" y="-1431"/>
                <a:ext cx="613" cy="36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lnSpc>
                    <a:spcPct val="85000"/>
                  </a:lnSpc>
                  <a:spcBef>
                    <a:spcPct val="40000"/>
                  </a:spcBef>
                  <a:spcAft>
                    <a:spcPct val="0"/>
                  </a:spcAft>
                </a:pPr>
                <a:r>
                  <a:rPr lang="en-US" sz="2800" dirty="0">
                    <a:solidFill>
                      <a:srgbClr val="FC0128"/>
                    </a:solidFill>
                    <a:latin typeface="+mj-lt"/>
                  </a:rPr>
                  <a:t>Gaps!</a:t>
                </a:r>
              </a:p>
            </p:txBody>
          </p:sp>
        </p:grpSp>
        <p:grpSp>
          <p:nvGrpSpPr>
            <p:cNvPr id="11" name="Group 44"/>
            <p:cNvGrpSpPr>
              <a:grpSpLocks/>
            </p:cNvGrpSpPr>
            <p:nvPr/>
          </p:nvGrpSpPr>
          <p:grpSpPr bwMode="auto">
            <a:xfrm>
              <a:off x="1584" y="1203"/>
              <a:ext cx="843" cy="4713"/>
              <a:chOff x="1584" y="1203"/>
              <a:chExt cx="843" cy="4713"/>
            </a:xfrm>
          </p:grpSpPr>
          <p:sp>
            <p:nvSpPr>
              <p:cNvPr id="2201645" name="Oval 45"/>
              <p:cNvSpPr>
                <a:spLocks noChangeArrowheads="1"/>
              </p:cNvSpPr>
              <p:nvPr/>
            </p:nvSpPr>
            <p:spPr bwMode="auto">
              <a:xfrm>
                <a:off x="2147" y="1203"/>
                <a:ext cx="280" cy="4713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square" lIns="63500" tIns="25400" rIns="63500" bIns="25400" anchor="ctr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5600">
                  <a:solidFill>
                    <a:srgbClr val="FC0128"/>
                  </a:solidFill>
                  <a:latin typeface="Helvetica" charset="0"/>
                </a:endParaRPr>
              </a:p>
            </p:txBody>
          </p:sp>
          <p:sp>
            <p:nvSpPr>
              <p:cNvPr id="2201646" name="Text Box 46"/>
              <p:cNvSpPr txBox="1">
                <a:spLocks noChangeArrowheads="1"/>
              </p:cNvSpPr>
              <p:nvPr/>
            </p:nvSpPr>
            <p:spPr bwMode="auto">
              <a:xfrm>
                <a:off x="1584" y="3072"/>
                <a:ext cx="81" cy="36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lnSpc>
                    <a:spcPct val="85000"/>
                  </a:lnSpc>
                  <a:spcBef>
                    <a:spcPct val="40000"/>
                  </a:spcBef>
                  <a:spcAft>
                    <a:spcPct val="0"/>
                  </a:spcAft>
                </a:pPr>
                <a:endParaRPr lang="en-US" sz="2800" b="1">
                  <a:solidFill>
                    <a:srgbClr val="FC0128"/>
                  </a:solidFill>
                  <a:latin typeface="Helvetica" charset="0"/>
                </a:endParaRPr>
              </a:p>
            </p:txBody>
          </p:sp>
        </p:grpSp>
      </p:grpSp>
      <p:sp>
        <p:nvSpPr>
          <p:cNvPr id="2201647" name="Text Box 47"/>
          <p:cNvSpPr txBox="1">
            <a:spLocks noChangeArrowheads="1"/>
          </p:cNvSpPr>
          <p:nvPr/>
        </p:nvSpPr>
        <p:spPr bwMode="auto">
          <a:xfrm>
            <a:off x="5519307" y="2779348"/>
            <a:ext cx="2743200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FC0128"/>
                </a:solidFill>
                <a:latin typeface="Courier New"/>
                <a:cs typeface="Courier New"/>
              </a:rPr>
              <a:t>Normalization and implicit 1</a:t>
            </a:r>
            <a:br>
              <a:rPr lang="en-US" sz="2000" dirty="0">
                <a:solidFill>
                  <a:srgbClr val="FC0128"/>
                </a:solidFill>
                <a:latin typeface="Courier New"/>
                <a:cs typeface="Courier New"/>
              </a:rPr>
            </a:br>
            <a:r>
              <a:rPr lang="en-US" sz="2000" dirty="0">
                <a:solidFill>
                  <a:srgbClr val="FC0128"/>
                </a:solidFill>
                <a:latin typeface="Courier New"/>
                <a:cs typeface="Courier New"/>
              </a:rPr>
              <a:t>is to blame!</a:t>
            </a:r>
          </a:p>
        </p:txBody>
      </p:sp>
      <p:sp>
        <p:nvSpPr>
          <p:cNvPr id="48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10/24/17</a:t>
            </a:fld>
            <a:endParaRPr lang="en-US"/>
          </a:p>
        </p:txBody>
      </p:sp>
      <p:sp>
        <p:nvSpPr>
          <p:cNvPr id="50" name="Slide Number Placeholder 5"/>
          <p:cNvSpPr txBox="1">
            <a:spLocks/>
          </p:cNvSpPr>
          <p:nvPr/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C63E4C-4642-794D-A2FD-70F6B81535F5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0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Representation for Denorms (2/2)</a:t>
            </a:r>
          </a:p>
        </p:txBody>
      </p:sp>
      <p:sp>
        <p:nvSpPr>
          <p:cNvPr id="2203651" name="Rectangle 3"/>
          <p:cNvSpPr>
            <a:spLocks noChangeArrowheads="1"/>
          </p:cNvSpPr>
          <p:nvPr/>
        </p:nvSpPr>
        <p:spPr bwMode="auto">
          <a:xfrm>
            <a:off x="685800" y="1168117"/>
            <a:ext cx="8081184" cy="29367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 defTabSz="914400" eaLnBrk="0" fontAlgn="base" hangingPunct="0">
              <a:lnSpc>
                <a:spcPct val="75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Times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cs typeface="Courier New"/>
              </a:rPr>
              <a:t> Solution</a:t>
            </a:r>
            <a:r>
              <a:rPr lang="en-US" sz="2800" dirty="0">
                <a:solidFill>
                  <a:srgbClr val="000000"/>
                </a:solidFill>
                <a:cs typeface="Courier New"/>
              </a:rPr>
              <a:t>:</a:t>
            </a:r>
          </a:p>
          <a:p>
            <a:pPr marL="952500" lvl="1" indent="-457200" defTabSz="9144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Lucida Grande"/>
              <a:buChar char="−"/>
            </a:pPr>
            <a:r>
              <a:rPr lang="en-US" sz="2400" dirty="0">
                <a:solidFill>
                  <a:srgbClr val="0D407F"/>
                </a:solidFill>
                <a:ea typeface="ＭＳ Ｐゴシック" charset="-128"/>
                <a:cs typeface="Courier New"/>
              </a:rPr>
              <a:t>We still haven’t used Exponent = 0, </a:t>
            </a:r>
            <a:r>
              <a:rPr lang="en-US" sz="2400" dirty="0" err="1">
                <a:solidFill>
                  <a:srgbClr val="0D407F"/>
                </a:solidFill>
                <a:ea typeface="ＭＳ Ｐゴシック" charset="-128"/>
                <a:cs typeface="Courier New"/>
              </a:rPr>
              <a:t>Significand</a:t>
            </a:r>
            <a:r>
              <a:rPr lang="en-US" sz="2400" dirty="0">
                <a:solidFill>
                  <a:srgbClr val="0D407F"/>
                </a:solidFill>
                <a:ea typeface="ＭＳ Ｐゴシック" charset="-128"/>
                <a:cs typeface="Courier New"/>
              </a:rPr>
              <a:t> nonzero</a:t>
            </a:r>
          </a:p>
          <a:p>
            <a:pPr marL="952500" lvl="1" indent="-457200" defTabSz="9144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Lucida Grande"/>
              <a:buChar char="−"/>
            </a:pPr>
            <a:r>
              <a:rPr lang="en-US" sz="2400" u="sng" dirty="0" err="1">
                <a:solidFill>
                  <a:srgbClr val="0D407F"/>
                </a:solidFill>
                <a:ea typeface="ＭＳ Ｐゴシック" charset="-128"/>
                <a:cs typeface="Courier New"/>
              </a:rPr>
              <a:t>DEnormalized</a:t>
            </a:r>
            <a:r>
              <a:rPr lang="en-US" sz="2400" u="sng" dirty="0">
                <a:solidFill>
                  <a:srgbClr val="0D407F"/>
                </a:solidFill>
                <a:ea typeface="ＭＳ Ｐゴシック" charset="-128"/>
                <a:cs typeface="Courier New"/>
              </a:rPr>
              <a:t> number</a:t>
            </a:r>
            <a:r>
              <a:rPr lang="en-US" sz="2400" dirty="0">
                <a:solidFill>
                  <a:srgbClr val="0D407F"/>
                </a:solidFill>
                <a:ea typeface="ＭＳ Ｐゴシック" charset="-128"/>
                <a:cs typeface="Courier New"/>
              </a:rPr>
              <a:t>: no (implied) leading 1, </a:t>
            </a:r>
            <a:r>
              <a:rPr lang="en-US" sz="2400" b="1" dirty="0">
                <a:solidFill>
                  <a:srgbClr val="063DE8"/>
                </a:solidFill>
                <a:ea typeface="ＭＳ Ｐゴシック" charset="-128"/>
                <a:cs typeface="Courier New"/>
              </a:rPr>
              <a:t>implicit exponent = -</a:t>
            </a:r>
            <a:r>
              <a:rPr lang="en-US" sz="2400" b="1" dirty="0" smtClean="0">
                <a:solidFill>
                  <a:srgbClr val="063DE8"/>
                </a:solidFill>
                <a:ea typeface="ＭＳ Ｐゴシック" charset="-128"/>
                <a:cs typeface="Courier New"/>
              </a:rPr>
              <a:t>126</a:t>
            </a:r>
            <a:endParaRPr lang="en-US" sz="2400" b="1" dirty="0">
              <a:solidFill>
                <a:srgbClr val="0D407F"/>
              </a:solidFill>
              <a:ea typeface="ＭＳ Ｐゴシック" charset="-128"/>
              <a:cs typeface="Courier New"/>
            </a:endParaRPr>
          </a:p>
          <a:p>
            <a:pPr marL="952500" lvl="1" indent="-457200" defTabSz="9144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Lucida Grande"/>
              <a:buChar char="−"/>
            </a:pPr>
            <a:r>
              <a:rPr lang="en-US" sz="2400" dirty="0">
                <a:solidFill>
                  <a:srgbClr val="0D407F"/>
                </a:solidFill>
                <a:ea typeface="ＭＳ Ｐゴシック" charset="-128"/>
                <a:cs typeface="Courier New"/>
              </a:rPr>
              <a:t>Smallest representable </a:t>
            </a:r>
            <a:r>
              <a:rPr lang="en-US" sz="2400" dirty="0" smtClean="0">
                <a:solidFill>
                  <a:srgbClr val="0D407F"/>
                </a:solidFill>
                <a:ea typeface="ＭＳ Ｐゴシック" charset="-128"/>
                <a:cs typeface="Courier New"/>
              </a:rPr>
              <a:t>positive number:</a:t>
            </a:r>
            <a:endParaRPr lang="en-US" sz="2400" dirty="0">
              <a:solidFill>
                <a:srgbClr val="0D407F"/>
              </a:solidFill>
              <a:ea typeface="ＭＳ Ｐゴシック" charset="-128"/>
              <a:cs typeface="Courier New"/>
            </a:endParaRPr>
          </a:p>
          <a:p>
            <a:pPr marL="1257300" lvl="2" indent="-342900" defTabSz="9144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Wingdings" charset="2"/>
              <a:buNone/>
            </a:pPr>
            <a:r>
              <a:rPr lang="en-US" sz="2000" dirty="0">
                <a:solidFill>
                  <a:srgbClr val="810A52"/>
                </a:solidFill>
                <a:ea typeface="ＭＳ Ｐゴシック" charset="-128"/>
                <a:cs typeface="Courier New"/>
              </a:rPr>
              <a:t>a = 2</a:t>
            </a:r>
            <a:r>
              <a:rPr lang="en-US" sz="2000" baseline="30000" dirty="0">
                <a:solidFill>
                  <a:srgbClr val="810A52"/>
                </a:solidFill>
                <a:ea typeface="ＭＳ Ｐゴシック" charset="-128"/>
                <a:cs typeface="Courier New"/>
              </a:rPr>
              <a:t>-149</a:t>
            </a:r>
            <a:r>
              <a:rPr lang="en-US" sz="2000" dirty="0">
                <a:solidFill>
                  <a:srgbClr val="810A52"/>
                </a:solidFill>
                <a:ea typeface="ＭＳ Ｐゴシック" charset="-128"/>
                <a:cs typeface="Courier New"/>
              </a:rPr>
              <a:t> </a:t>
            </a:r>
            <a:r>
              <a:rPr lang="en-US" sz="2000" dirty="0" smtClean="0">
                <a:solidFill>
                  <a:srgbClr val="810A52"/>
                </a:solidFill>
                <a:ea typeface="ＭＳ Ｐゴシック" charset="-128"/>
                <a:cs typeface="Courier New"/>
              </a:rPr>
              <a:t> (i.e., 2</a:t>
            </a:r>
            <a:r>
              <a:rPr lang="en-US" sz="2000" baseline="30000" dirty="0" smtClean="0">
                <a:solidFill>
                  <a:srgbClr val="810A52"/>
                </a:solidFill>
                <a:ea typeface="ＭＳ Ｐゴシック" charset="-128"/>
                <a:cs typeface="Courier New"/>
              </a:rPr>
              <a:t>-126 </a:t>
            </a:r>
            <a:r>
              <a:rPr lang="en-US" sz="2000" dirty="0" smtClean="0">
                <a:solidFill>
                  <a:srgbClr val="810A52"/>
                </a:solidFill>
                <a:ea typeface="ＭＳ Ｐゴシック" charset="-128"/>
                <a:cs typeface="Courier New"/>
              </a:rPr>
              <a:t>x 2</a:t>
            </a:r>
            <a:r>
              <a:rPr lang="en-US" sz="2000" baseline="30000" dirty="0" smtClean="0">
                <a:solidFill>
                  <a:srgbClr val="810A52"/>
                </a:solidFill>
                <a:ea typeface="ＭＳ Ｐゴシック" charset="-128"/>
                <a:cs typeface="Courier New"/>
              </a:rPr>
              <a:t>-23</a:t>
            </a:r>
            <a:r>
              <a:rPr lang="en-US" sz="2000" dirty="0" smtClean="0">
                <a:solidFill>
                  <a:srgbClr val="810A52"/>
                </a:solidFill>
                <a:ea typeface="ＭＳ Ｐゴシック" charset="-128"/>
                <a:cs typeface="Courier New"/>
              </a:rPr>
              <a:t>)</a:t>
            </a:r>
          </a:p>
          <a:p>
            <a:pPr marL="495300" lvl="1" defTabSz="9144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SzPct val="100000"/>
            </a:pPr>
            <a:r>
              <a:rPr lang="en-US" sz="2400" dirty="0" smtClean="0">
                <a:solidFill>
                  <a:srgbClr val="0D407F"/>
                </a:solidFill>
                <a:ea typeface="ＭＳ Ｐゴシック" charset="-128"/>
                <a:cs typeface="Courier New"/>
              </a:rPr>
              <a:t>﹣ Second-smallest representable positive number:</a:t>
            </a:r>
          </a:p>
          <a:p>
            <a:pPr marL="1257300" lvl="2" indent="-342900" defTabSz="9144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Wingdings" charset="2"/>
              <a:buNone/>
            </a:pPr>
            <a:r>
              <a:rPr lang="en-US" sz="2000" dirty="0" smtClean="0">
                <a:solidFill>
                  <a:srgbClr val="810A52"/>
                </a:solidFill>
                <a:ea typeface="ＭＳ Ｐゴシック" charset="-128"/>
                <a:cs typeface="Courier New"/>
              </a:rPr>
              <a:t>b </a:t>
            </a:r>
            <a:r>
              <a:rPr lang="en-US" sz="2000" dirty="0">
                <a:solidFill>
                  <a:srgbClr val="810A52"/>
                </a:solidFill>
                <a:ea typeface="ＭＳ Ｐゴシック" charset="-128"/>
                <a:cs typeface="Courier New"/>
              </a:rPr>
              <a:t>= 2</a:t>
            </a:r>
            <a:r>
              <a:rPr lang="en-US" sz="2000" baseline="30000" dirty="0">
                <a:solidFill>
                  <a:srgbClr val="810A52"/>
                </a:solidFill>
                <a:ea typeface="ＭＳ Ｐゴシック" charset="-128"/>
                <a:cs typeface="Courier New"/>
              </a:rPr>
              <a:t>-</a:t>
            </a:r>
            <a:r>
              <a:rPr lang="en-US" sz="2000" baseline="30000" dirty="0" smtClean="0">
                <a:solidFill>
                  <a:srgbClr val="810A52"/>
                </a:solidFill>
                <a:ea typeface="ＭＳ Ｐゴシック" charset="-128"/>
                <a:cs typeface="Courier New"/>
              </a:rPr>
              <a:t>148</a:t>
            </a:r>
            <a:r>
              <a:rPr lang="en-US" sz="2000" dirty="0" smtClean="0">
                <a:solidFill>
                  <a:srgbClr val="810A52"/>
                </a:solidFill>
                <a:ea typeface="ＭＳ Ｐゴシック" charset="-128"/>
                <a:cs typeface="Courier New"/>
              </a:rPr>
              <a:t> (i.e., 2</a:t>
            </a:r>
            <a:r>
              <a:rPr lang="en-US" sz="2000" baseline="30000" dirty="0" smtClean="0">
                <a:solidFill>
                  <a:srgbClr val="810A52"/>
                </a:solidFill>
                <a:ea typeface="ＭＳ Ｐゴシック" charset="-128"/>
                <a:cs typeface="Courier New"/>
              </a:rPr>
              <a:t>-126 </a:t>
            </a:r>
            <a:r>
              <a:rPr lang="en-US" sz="2000" dirty="0" smtClean="0">
                <a:solidFill>
                  <a:srgbClr val="810A52"/>
                </a:solidFill>
                <a:ea typeface="ＭＳ Ｐゴシック" charset="-128"/>
                <a:cs typeface="Courier New"/>
              </a:rPr>
              <a:t>x 2</a:t>
            </a:r>
            <a:r>
              <a:rPr lang="en-US" sz="2000" baseline="30000" dirty="0" smtClean="0">
                <a:solidFill>
                  <a:srgbClr val="810A52"/>
                </a:solidFill>
                <a:ea typeface="ＭＳ Ｐゴシック" charset="-128"/>
                <a:cs typeface="Courier New"/>
              </a:rPr>
              <a:t>-22</a:t>
            </a:r>
            <a:r>
              <a:rPr lang="en-US" sz="2000" dirty="0" smtClean="0">
                <a:solidFill>
                  <a:srgbClr val="810A52"/>
                </a:solidFill>
                <a:ea typeface="ＭＳ Ｐゴシック" charset="-128"/>
                <a:cs typeface="Courier New"/>
              </a:rPr>
              <a:t>)</a:t>
            </a:r>
            <a:endParaRPr lang="en-US" sz="2000" baseline="30000" dirty="0">
              <a:solidFill>
                <a:srgbClr val="810A52"/>
              </a:solidFill>
              <a:ea typeface="ＭＳ Ｐゴシック" charset="-128"/>
              <a:cs typeface="Courier New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468691" y="4307628"/>
            <a:ext cx="4114800" cy="762000"/>
            <a:chOff x="1296" y="3600"/>
            <a:chExt cx="2592" cy="640"/>
          </a:xfrm>
        </p:grpSpPr>
        <p:sp>
          <p:nvSpPr>
            <p:cNvPr id="2203653" name="Line 5"/>
            <p:cNvSpPr>
              <a:spLocks noChangeShapeType="1"/>
            </p:cNvSpPr>
            <p:nvPr/>
          </p:nvSpPr>
          <p:spPr bwMode="auto">
            <a:xfrm>
              <a:off x="2544" y="3753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  <p:sp>
          <p:nvSpPr>
            <p:cNvPr id="2203654" name="Text Box 6"/>
            <p:cNvSpPr txBox="1">
              <a:spLocks noChangeArrowheads="1"/>
            </p:cNvSpPr>
            <p:nvPr/>
          </p:nvSpPr>
          <p:spPr bwMode="auto">
            <a:xfrm>
              <a:off x="2447" y="3801"/>
              <a:ext cx="231" cy="43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203655" name="Line 7"/>
            <p:cNvSpPr>
              <a:spLocks noChangeShapeType="1"/>
            </p:cNvSpPr>
            <p:nvPr/>
          </p:nvSpPr>
          <p:spPr bwMode="auto">
            <a:xfrm>
              <a:off x="1728" y="3801"/>
              <a:ext cx="16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  <p:sp>
          <p:nvSpPr>
            <p:cNvPr id="2203656" name="Text Box 8"/>
            <p:cNvSpPr txBox="1">
              <a:spLocks noChangeArrowheads="1"/>
            </p:cNvSpPr>
            <p:nvPr/>
          </p:nvSpPr>
          <p:spPr bwMode="auto">
            <a:xfrm>
              <a:off x="3446" y="3642"/>
              <a:ext cx="229" cy="43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2203657" name="Text Box 9"/>
            <p:cNvSpPr txBox="1">
              <a:spLocks noChangeArrowheads="1"/>
            </p:cNvSpPr>
            <p:nvPr/>
          </p:nvSpPr>
          <p:spPr bwMode="auto">
            <a:xfrm>
              <a:off x="1296" y="3600"/>
              <a:ext cx="186" cy="43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</a:rPr>
                <a:t>-</a:t>
              </a:r>
            </a:p>
          </p:txBody>
        </p:sp>
        <p:sp>
          <p:nvSpPr>
            <p:cNvPr id="2203658" name="Oval 10"/>
            <p:cNvSpPr>
              <a:spLocks noChangeArrowheads="1"/>
            </p:cNvSpPr>
            <p:nvPr/>
          </p:nvSpPr>
          <p:spPr bwMode="auto">
            <a:xfrm>
              <a:off x="1488" y="3744"/>
              <a:ext cx="96" cy="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  <p:sp>
          <p:nvSpPr>
            <p:cNvPr id="2203659" name="Oval 11"/>
            <p:cNvSpPr>
              <a:spLocks noChangeArrowheads="1"/>
            </p:cNvSpPr>
            <p:nvPr/>
          </p:nvSpPr>
          <p:spPr bwMode="auto">
            <a:xfrm>
              <a:off x="1584" y="3744"/>
              <a:ext cx="96" cy="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  <p:sp>
          <p:nvSpPr>
            <p:cNvPr id="2203660" name="Oval 12"/>
            <p:cNvSpPr>
              <a:spLocks noChangeArrowheads="1"/>
            </p:cNvSpPr>
            <p:nvPr/>
          </p:nvSpPr>
          <p:spPr bwMode="auto">
            <a:xfrm>
              <a:off x="3696" y="3744"/>
              <a:ext cx="96" cy="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  <p:sp>
          <p:nvSpPr>
            <p:cNvPr id="2203661" name="Oval 13"/>
            <p:cNvSpPr>
              <a:spLocks noChangeArrowheads="1"/>
            </p:cNvSpPr>
            <p:nvPr/>
          </p:nvSpPr>
          <p:spPr bwMode="auto">
            <a:xfrm>
              <a:off x="3792" y="3744"/>
              <a:ext cx="96" cy="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992691" y="4424848"/>
            <a:ext cx="381000" cy="114300"/>
            <a:chOff x="1968" y="3417"/>
            <a:chExt cx="240" cy="96"/>
          </a:xfrm>
        </p:grpSpPr>
        <p:sp>
          <p:nvSpPr>
            <p:cNvPr id="2203663" name="Line 15"/>
            <p:cNvSpPr>
              <a:spLocks noChangeShapeType="1"/>
            </p:cNvSpPr>
            <p:nvPr/>
          </p:nvSpPr>
          <p:spPr bwMode="auto">
            <a:xfrm>
              <a:off x="2208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  <p:sp>
          <p:nvSpPr>
            <p:cNvPr id="2203664" name="Line 16"/>
            <p:cNvSpPr>
              <a:spLocks noChangeShapeType="1"/>
            </p:cNvSpPr>
            <p:nvPr/>
          </p:nvSpPr>
          <p:spPr bwMode="auto">
            <a:xfrm>
              <a:off x="2160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  <p:sp>
          <p:nvSpPr>
            <p:cNvPr id="2203665" name="Line 17"/>
            <p:cNvSpPr>
              <a:spLocks noChangeShapeType="1"/>
            </p:cNvSpPr>
            <p:nvPr/>
          </p:nvSpPr>
          <p:spPr bwMode="auto">
            <a:xfrm>
              <a:off x="2112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  <p:sp>
          <p:nvSpPr>
            <p:cNvPr id="2203666" name="Line 18"/>
            <p:cNvSpPr>
              <a:spLocks noChangeShapeType="1"/>
            </p:cNvSpPr>
            <p:nvPr/>
          </p:nvSpPr>
          <p:spPr bwMode="auto">
            <a:xfrm>
              <a:off x="2064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  <p:sp>
          <p:nvSpPr>
            <p:cNvPr id="2203667" name="Line 19"/>
            <p:cNvSpPr>
              <a:spLocks noChangeShapeType="1"/>
            </p:cNvSpPr>
            <p:nvPr/>
          </p:nvSpPr>
          <p:spPr bwMode="auto">
            <a:xfrm>
              <a:off x="2016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  <p:sp>
          <p:nvSpPr>
            <p:cNvPr id="2203668" name="Line 20"/>
            <p:cNvSpPr>
              <a:spLocks noChangeShapeType="1"/>
            </p:cNvSpPr>
            <p:nvPr/>
          </p:nvSpPr>
          <p:spPr bwMode="auto">
            <a:xfrm>
              <a:off x="1968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526091" y="4424848"/>
            <a:ext cx="381000" cy="114300"/>
            <a:chOff x="3072" y="3417"/>
            <a:chExt cx="240" cy="96"/>
          </a:xfrm>
        </p:grpSpPr>
        <p:sp>
          <p:nvSpPr>
            <p:cNvPr id="2203670" name="Line 22"/>
            <p:cNvSpPr>
              <a:spLocks noChangeShapeType="1"/>
            </p:cNvSpPr>
            <p:nvPr/>
          </p:nvSpPr>
          <p:spPr bwMode="auto">
            <a:xfrm>
              <a:off x="3072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  <p:sp>
          <p:nvSpPr>
            <p:cNvPr id="2203671" name="Line 23"/>
            <p:cNvSpPr>
              <a:spLocks noChangeShapeType="1"/>
            </p:cNvSpPr>
            <p:nvPr/>
          </p:nvSpPr>
          <p:spPr bwMode="auto">
            <a:xfrm>
              <a:off x="3120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  <p:sp>
          <p:nvSpPr>
            <p:cNvPr id="2203672" name="Line 24"/>
            <p:cNvSpPr>
              <a:spLocks noChangeShapeType="1"/>
            </p:cNvSpPr>
            <p:nvPr/>
          </p:nvSpPr>
          <p:spPr bwMode="auto">
            <a:xfrm>
              <a:off x="3168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  <p:sp>
          <p:nvSpPr>
            <p:cNvPr id="2203673" name="Line 25"/>
            <p:cNvSpPr>
              <a:spLocks noChangeShapeType="1"/>
            </p:cNvSpPr>
            <p:nvPr/>
          </p:nvSpPr>
          <p:spPr bwMode="auto">
            <a:xfrm>
              <a:off x="3216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  <p:sp>
          <p:nvSpPr>
            <p:cNvPr id="2203674" name="Line 26"/>
            <p:cNvSpPr>
              <a:spLocks noChangeShapeType="1"/>
            </p:cNvSpPr>
            <p:nvPr/>
          </p:nvSpPr>
          <p:spPr bwMode="auto">
            <a:xfrm>
              <a:off x="3264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  <p:sp>
          <p:nvSpPr>
            <p:cNvPr id="2203675" name="Line 27"/>
            <p:cNvSpPr>
              <a:spLocks noChangeShapeType="1"/>
            </p:cNvSpPr>
            <p:nvPr/>
          </p:nvSpPr>
          <p:spPr bwMode="auto">
            <a:xfrm>
              <a:off x="3312" y="3417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5059491" y="4424848"/>
            <a:ext cx="609600" cy="114300"/>
            <a:chOff x="2928" y="3513"/>
            <a:chExt cx="384" cy="96"/>
          </a:xfrm>
        </p:grpSpPr>
        <p:sp>
          <p:nvSpPr>
            <p:cNvPr id="2203677" name="Line 29"/>
            <p:cNvSpPr>
              <a:spLocks noChangeShapeType="1"/>
            </p:cNvSpPr>
            <p:nvPr/>
          </p:nvSpPr>
          <p:spPr bwMode="auto">
            <a:xfrm>
              <a:off x="2928" y="3513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  <p:sp>
          <p:nvSpPr>
            <p:cNvPr id="2203678" name="Line 30"/>
            <p:cNvSpPr>
              <a:spLocks noChangeShapeType="1"/>
            </p:cNvSpPr>
            <p:nvPr/>
          </p:nvSpPr>
          <p:spPr bwMode="auto">
            <a:xfrm>
              <a:off x="3024" y="3513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  <p:sp>
          <p:nvSpPr>
            <p:cNvPr id="2203679" name="Line 31"/>
            <p:cNvSpPr>
              <a:spLocks noChangeShapeType="1"/>
            </p:cNvSpPr>
            <p:nvPr/>
          </p:nvSpPr>
          <p:spPr bwMode="auto">
            <a:xfrm>
              <a:off x="3168" y="3513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  <p:sp>
          <p:nvSpPr>
            <p:cNvPr id="2203680" name="Line 32"/>
            <p:cNvSpPr>
              <a:spLocks noChangeShapeType="1"/>
            </p:cNvSpPr>
            <p:nvPr/>
          </p:nvSpPr>
          <p:spPr bwMode="auto">
            <a:xfrm>
              <a:off x="3312" y="3513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3459291" y="4424848"/>
            <a:ext cx="381000" cy="114300"/>
            <a:chOff x="1920" y="3513"/>
            <a:chExt cx="240" cy="96"/>
          </a:xfrm>
        </p:grpSpPr>
        <p:sp>
          <p:nvSpPr>
            <p:cNvPr id="2203682" name="Line 34"/>
            <p:cNvSpPr>
              <a:spLocks noChangeShapeType="1"/>
            </p:cNvSpPr>
            <p:nvPr/>
          </p:nvSpPr>
          <p:spPr bwMode="auto">
            <a:xfrm>
              <a:off x="2160" y="3513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  <p:sp>
          <p:nvSpPr>
            <p:cNvPr id="2203683" name="Line 35"/>
            <p:cNvSpPr>
              <a:spLocks noChangeShapeType="1"/>
            </p:cNvSpPr>
            <p:nvPr/>
          </p:nvSpPr>
          <p:spPr bwMode="auto">
            <a:xfrm>
              <a:off x="2064" y="3513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  <p:sp>
          <p:nvSpPr>
            <p:cNvPr id="2203684" name="Line 36"/>
            <p:cNvSpPr>
              <a:spLocks noChangeShapeType="1"/>
            </p:cNvSpPr>
            <p:nvPr/>
          </p:nvSpPr>
          <p:spPr bwMode="auto">
            <a:xfrm>
              <a:off x="1920" y="3513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</p:grpSp>
      <p:sp>
        <p:nvSpPr>
          <p:cNvPr id="37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10/24/17</a:t>
            </a:fld>
            <a:endParaRPr lang="en-US"/>
          </a:p>
        </p:txBody>
      </p:sp>
      <p:sp>
        <p:nvSpPr>
          <p:cNvPr id="39" name="Slide Number Placeholder 5"/>
          <p:cNvSpPr txBox="1">
            <a:spLocks/>
          </p:cNvSpPr>
          <p:nvPr/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C63E4C-4642-794D-A2FD-70F6B81535F5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2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56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63360" tIns="25560" rIns="63360" bIns="25560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Special Numbers Summary</a:t>
            </a:r>
          </a:p>
        </p:txBody>
      </p:sp>
      <p:sp>
        <p:nvSpPr>
          <p:cNvPr id="2205699" name="Text Box 3"/>
          <p:cNvSpPr txBox="1">
            <a:spLocks noChangeArrowheads="1"/>
          </p:cNvSpPr>
          <p:nvPr/>
        </p:nvSpPr>
        <p:spPr bwMode="auto">
          <a:xfrm>
            <a:off x="595313" y="1231438"/>
            <a:ext cx="7848600" cy="2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360" tIns="25560" rIns="63360" bIns="25560">
            <a:prstTxWarp prst="textNoShape">
              <a:avLst/>
            </a:prstTxWarp>
            <a:spAutoFit/>
          </a:bodyPr>
          <a:lstStyle/>
          <a:p>
            <a:pPr marL="201613" indent="-201613" defTabSz="914400" eaLnBrk="0" fontAlgn="base" hangingPunct="0">
              <a:lnSpc>
                <a:spcPct val="75000"/>
              </a:lnSpc>
              <a:spcBef>
                <a:spcPts val="25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rgbClr val="000000"/>
                </a:solidFill>
                <a:ea typeface="HG Mincho Light J" charset="0"/>
                <a:cs typeface="HG Mincho Light J" charset="0"/>
              </a:rPr>
              <a:t>Reserve exponents, </a:t>
            </a:r>
            <a:r>
              <a:rPr lang="en-GB" sz="2800" dirty="0" err="1">
                <a:solidFill>
                  <a:srgbClr val="000000"/>
                </a:solidFill>
                <a:ea typeface="HG Mincho Light J" charset="0"/>
                <a:cs typeface="HG Mincho Light J" charset="0"/>
              </a:rPr>
              <a:t>significands</a:t>
            </a:r>
            <a:r>
              <a:rPr lang="en-GB" sz="2800" dirty="0">
                <a:solidFill>
                  <a:srgbClr val="000000"/>
                </a:solidFill>
                <a:ea typeface="HG Mincho Light J" charset="0"/>
                <a:cs typeface="HG Mincho Light J" charset="0"/>
              </a:rPr>
              <a:t>:</a:t>
            </a:r>
          </a:p>
          <a:p>
            <a:pPr marL="685800" lvl="1" indent="-190500" defTabSz="914400" eaLnBrk="0" fontAlgn="base" hangingPunct="0">
              <a:lnSpc>
                <a:spcPct val="65000"/>
              </a:lnSpc>
              <a:spcBef>
                <a:spcPts val="13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dirty="0">
                <a:solidFill>
                  <a:srgbClr val="000000"/>
                </a:solidFill>
                <a:ea typeface="HG Mincho Light J" charset="0"/>
                <a:cs typeface="HG Mincho Light J" charset="0"/>
              </a:rPr>
              <a:t>Exponent	</a:t>
            </a:r>
            <a:r>
              <a:rPr lang="en-GB" sz="2400" b="1" dirty="0" smtClean="0">
                <a:solidFill>
                  <a:srgbClr val="000000"/>
                </a:solidFill>
                <a:ea typeface="HG Mincho Light J" charset="0"/>
                <a:cs typeface="HG Mincho Light J" charset="0"/>
              </a:rPr>
              <a:t>	</a:t>
            </a:r>
            <a:r>
              <a:rPr lang="en-GB" sz="2400" b="1" dirty="0" err="1" smtClean="0">
                <a:solidFill>
                  <a:srgbClr val="000000"/>
                </a:solidFill>
                <a:ea typeface="HG Mincho Light J" charset="0"/>
                <a:cs typeface="HG Mincho Light J" charset="0"/>
              </a:rPr>
              <a:t>Significand</a:t>
            </a:r>
            <a:r>
              <a:rPr lang="en-GB" sz="2400" b="1" dirty="0">
                <a:solidFill>
                  <a:srgbClr val="000000"/>
                </a:solidFill>
                <a:ea typeface="HG Mincho Light J" charset="0"/>
                <a:cs typeface="HG Mincho Light J" charset="0"/>
              </a:rPr>
              <a:t>	</a:t>
            </a:r>
            <a:r>
              <a:rPr lang="en-GB" sz="2400" b="1" dirty="0" smtClean="0">
                <a:solidFill>
                  <a:srgbClr val="000000"/>
                </a:solidFill>
                <a:ea typeface="HG Mincho Light J" charset="0"/>
                <a:cs typeface="HG Mincho Light J" charset="0"/>
              </a:rPr>
              <a:t>	Object</a:t>
            </a:r>
            <a:endParaRPr lang="en-GB" sz="2400" b="1" dirty="0">
              <a:solidFill>
                <a:srgbClr val="000000"/>
              </a:solidFill>
              <a:ea typeface="HG Mincho Light J" charset="0"/>
              <a:cs typeface="HG Mincho Light J" charset="0"/>
            </a:endParaRPr>
          </a:p>
          <a:p>
            <a:pPr marL="685800" lvl="1" indent="-190500" defTabSz="914400" eaLnBrk="0" fontAlgn="base" hangingPunct="0">
              <a:lnSpc>
                <a:spcPct val="45000"/>
              </a:lnSpc>
              <a:spcBef>
                <a:spcPts val="13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solidFill>
                  <a:srgbClr val="000000"/>
                </a:solidFill>
                <a:ea typeface="HG Mincho Light J" charset="0"/>
                <a:cs typeface="HG Mincho Light J" charset="0"/>
              </a:rPr>
              <a:t>0			</a:t>
            </a:r>
            <a:r>
              <a:rPr lang="en-GB" sz="2400" dirty="0" smtClean="0">
                <a:solidFill>
                  <a:srgbClr val="000000"/>
                </a:solidFill>
                <a:ea typeface="HG Mincho Light J" charset="0"/>
                <a:cs typeface="HG Mincho Light J" charset="0"/>
              </a:rPr>
              <a:t>	0</a:t>
            </a:r>
            <a:r>
              <a:rPr lang="en-GB" sz="2400" dirty="0">
                <a:solidFill>
                  <a:srgbClr val="000000"/>
                </a:solidFill>
                <a:ea typeface="HG Mincho Light J" charset="0"/>
                <a:cs typeface="HG Mincho Light J" charset="0"/>
              </a:rPr>
              <a:t>		</a:t>
            </a:r>
            <a:r>
              <a:rPr lang="en-GB" sz="2400" dirty="0" smtClean="0">
                <a:solidFill>
                  <a:srgbClr val="000000"/>
                </a:solidFill>
                <a:ea typeface="HG Mincho Light J" charset="0"/>
                <a:cs typeface="HG Mincho Light J" charset="0"/>
              </a:rPr>
              <a:t>	0</a:t>
            </a:r>
            <a:endParaRPr lang="en-GB" sz="2400" dirty="0">
              <a:solidFill>
                <a:srgbClr val="000000"/>
              </a:solidFill>
              <a:ea typeface="HG Mincho Light J" charset="0"/>
              <a:cs typeface="HG Mincho Light J" charset="0"/>
            </a:endParaRPr>
          </a:p>
          <a:p>
            <a:pPr marL="685800" lvl="1" indent="-190500" defTabSz="914400" eaLnBrk="0" fontAlgn="base" hangingPunct="0">
              <a:lnSpc>
                <a:spcPct val="45000"/>
              </a:lnSpc>
              <a:spcBef>
                <a:spcPts val="13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solidFill>
                  <a:srgbClr val="000000"/>
                </a:solidFill>
                <a:ea typeface="HG Mincho Light J" charset="0"/>
                <a:cs typeface="HG Mincho Light J" charset="0"/>
              </a:rPr>
              <a:t>0			</a:t>
            </a:r>
            <a:r>
              <a:rPr lang="en-GB" sz="2400" dirty="0" smtClean="0">
                <a:solidFill>
                  <a:srgbClr val="000000"/>
                </a:solidFill>
                <a:ea typeface="HG Mincho Light J" charset="0"/>
                <a:cs typeface="HG Mincho Light J" charset="0"/>
              </a:rPr>
              <a:t>	</a:t>
            </a:r>
            <a:r>
              <a:rPr lang="en-GB" sz="2400" u="sng" dirty="0" smtClean="0">
                <a:solidFill>
                  <a:srgbClr val="FC0128"/>
                </a:solidFill>
                <a:ea typeface="HG Mincho Light J" charset="0"/>
                <a:cs typeface="HG Mincho Light J" charset="0"/>
              </a:rPr>
              <a:t>nonzero</a:t>
            </a:r>
            <a:r>
              <a:rPr lang="en-GB" sz="2400" dirty="0">
                <a:solidFill>
                  <a:srgbClr val="FC0128"/>
                </a:solidFill>
                <a:ea typeface="HG Mincho Light J" charset="0"/>
                <a:cs typeface="HG Mincho Light J" charset="0"/>
              </a:rPr>
              <a:t>	</a:t>
            </a:r>
            <a:r>
              <a:rPr lang="en-GB" sz="2400" dirty="0" smtClean="0">
                <a:solidFill>
                  <a:srgbClr val="FC0128"/>
                </a:solidFill>
                <a:ea typeface="HG Mincho Light J" charset="0"/>
                <a:cs typeface="HG Mincho Light J" charset="0"/>
              </a:rPr>
              <a:t>	</a:t>
            </a:r>
            <a:r>
              <a:rPr lang="en-GB" sz="2400" u="sng" dirty="0" err="1" smtClean="0">
                <a:solidFill>
                  <a:srgbClr val="FC0128"/>
                </a:solidFill>
                <a:ea typeface="HG Mincho Light J" charset="0"/>
                <a:cs typeface="HG Mincho Light J" charset="0"/>
              </a:rPr>
              <a:t>Denorm</a:t>
            </a:r>
            <a:endParaRPr lang="en-GB" sz="2400" u="sng" dirty="0">
              <a:solidFill>
                <a:srgbClr val="FC0128"/>
              </a:solidFill>
              <a:ea typeface="HG Mincho Light J" charset="0"/>
              <a:cs typeface="HG Mincho Light J" charset="0"/>
            </a:endParaRPr>
          </a:p>
          <a:p>
            <a:pPr marL="685800" lvl="1" indent="-190500" defTabSz="914400" eaLnBrk="0" fontAlgn="base" hangingPunct="0">
              <a:lnSpc>
                <a:spcPct val="45000"/>
              </a:lnSpc>
              <a:spcBef>
                <a:spcPts val="13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solidFill>
                  <a:srgbClr val="000000"/>
                </a:solidFill>
                <a:ea typeface="HG Mincho Light J" charset="0"/>
                <a:cs typeface="HG Mincho Light J" charset="0"/>
              </a:rPr>
              <a:t>1-254		anything	</a:t>
            </a:r>
            <a:r>
              <a:rPr lang="en-GB" sz="2400" dirty="0" smtClean="0">
                <a:solidFill>
                  <a:srgbClr val="000000"/>
                </a:solidFill>
                <a:ea typeface="HG Mincho Light J" charset="0"/>
                <a:cs typeface="HG Mincho Light J" charset="0"/>
              </a:rPr>
              <a:t>	+</a:t>
            </a:r>
            <a:r>
              <a:rPr lang="en-GB" sz="2400" dirty="0">
                <a:solidFill>
                  <a:srgbClr val="000000"/>
                </a:solidFill>
                <a:ea typeface="HG Mincho Light J" charset="0"/>
                <a:cs typeface="HG Mincho Light J" charset="0"/>
              </a:rPr>
              <a:t>/- fl. pt. </a:t>
            </a:r>
            <a:r>
              <a:rPr lang="en-GB" sz="2400" dirty="0" smtClean="0">
                <a:solidFill>
                  <a:srgbClr val="000000"/>
                </a:solidFill>
                <a:ea typeface="HG Mincho Light J" charset="0"/>
                <a:cs typeface="HG Mincho Light J" charset="0"/>
              </a:rPr>
              <a:t>number</a:t>
            </a:r>
            <a:endParaRPr lang="en-GB" sz="2400" dirty="0">
              <a:solidFill>
                <a:srgbClr val="000000"/>
              </a:solidFill>
              <a:ea typeface="HG Mincho Light J" charset="0"/>
              <a:cs typeface="HG Mincho Light J" charset="0"/>
            </a:endParaRPr>
          </a:p>
          <a:p>
            <a:pPr marL="685800" lvl="1" indent="-190500" defTabSz="914400" eaLnBrk="0" fontAlgn="base" hangingPunct="0">
              <a:lnSpc>
                <a:spcPct val="45000"/>
              </a:lnSpc>
              <a:spcBef>
                <a:spcPts val="13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solidFill>
                  <a:srgbClr val="000000"/>
                </a:solidFill>
                <a:ea typeface="HG Mincho Light J" charset="0"/>
                <a:cs typeface="HG Mincho Light J" charset="0"/>
              </a:rPr>
              <a:t>255		</a:t>
            </a:r>
            <a:r>
              <a:rPr lang="en-GB" sz="2400" u="sng" dirty="0">
                <a:solidFill>
                  <a:srgbClr val="063DE8"/>
                </a:solidFill>
                <a:ea typeface="HG Mincho Light J" charset="0"/>
                <a:cs typeface="HG Mincho Light J" charset="0"/>
              </a:rPr>
              <a:t>0</a:t>
            </a:r>
            <a:r>
              <a:rPr lang="en-GB" sz="2400" dirty="0">
                <a:solidFill>
                  <a:srgbClr val="063DE8"/>
                </a:solidFill>
                <a:ea typeface="HG Mincho Light J" charset="0"/>
                <a:cs typeface="HG Mincho Light J" charset="0"/>
              </a:rPr>
              <a:t>		</a:t>
            </a:r>
            <a:r>
              <a:rPr lang="en-GB" sz="2400" dirty="0" smtClean="0">
                <a:solidFill>
                  <a:srgbClr val="063DE8"/>
                </a:solidFill>
                <a:ea typeface="HG Mincho Light J" charset="0"/>
                <a:cs typeface="HG Mincho Light J" charset="0"/>
              </a:rPr>
              <a:t>	</a:t>
            </a:r>
            <a:r>
              <a:rPr lang="en-GB" sz="2400" u="sng" dirty="0" smtClean="0">
                <a:solidFill>
                  <a:srgbClr val="063DE8"/>
                </a:solidFill>
                <a:ea typeface="HG Mincho Light J" charset="0"/>
                <a:cs typeface="HG Mincho Light J" charset="0"/>
              </a:rPr>
              <a:t>+</a:t>
            </a:r>
            <a:r>
              <a:rPr lang="en-GB" sz="2400" u="sng" dirty="0">
                <a:solidFill>
                  <a:srgbClr val="063DE8"/>
                </a:solidFill>
                <a:ea typeface="HG Mincho Light J" charset="0"/>
                <a:cs typeface="HG Mincho Light J" charset="0"/>
              </a:rPr>
              <a:t>/- ∞</a:t>
            </a:r>
          </a:p>
          <a:p>
            <a:pPr marL="685800" lvl="1" indent="-190500" defTabSz="914400" eaLnBrk="0" fontAlgn="base" hangingPunct="0">
              <a:lnSpc>
                <a:spcPct val="45000"/>
              </a:lnSpc>
              <a:spcBef>
                <a:spcPts val="13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solidFill>
                  <a:srgbClr val="000000"/>
                </a:solidFill>
                <a:ea typeface="HG Mincho Light J" charset="0"/>
                <a:cs typeface="HG Mincho Light J" charset="0"/>
              </a:rPr>
              <a:t>255		</a:t>
            </a:r>
            <a:r>
              <a:rPr lang="en-GB" sz="2400" u="sng" dirty="0" smtClean="0">
                <a:solidFill>
                  <a:srgbClr val="800080"/>
                </a:solidFill>
                <a:ea typeface="HG Mincho Light J" charset="0"/>
                <a:cs typeface="HG Mincho Light J" charset="0"/>
              </a:rPr>
              <a:t>Nonzero</a:t>
            </a:r>
            <a:r>
              <a:rPr lang="en-GB" sz="2400" dirty="0">
                <a:solidFill>
                  <a:srgbClr val="800080"/>
                </a:solidFill>
                <a:ea typeface="HG Mincho Light J" charset="0"/>
                <a:cs typeface="HG Mincho Light J" charset="0"/>
              </a:rPr>
              <a:t>	</a:t>
            </a:r>
            <a:r>
              <a:rPr lang="en-GB" sz="2400" dirty="0" smtClean="0">
                <a:solidFill>
                  <a:srgbClr val="800080"/>
                </a:solidFill>
                <a:ea typeface="HG Mincho Light J" charset="0"/>
                <a:cs typeface="HG Mincho Light J" charset="0"/>
              </a:rPr>
              <a:t>	</a:t>
            </a:r>
            <a:r>
              <a:rPr lang="en-GB" sz="2400" u="sng" dirty="0" err="1" smtClean="0">
                <a:solidFill>
                  <a:srgbClr val="800080"/>
                </a:solidFill>
                <a:ea typeface="HG Mincho Light J" charset="0"/>
                <a:cs typeface="HG Mincho Light J" charset="0"/>
              </a:rPr>
              <a:t>NaN</a:t>
            </a:r>
            <a:endParaRPr lang="en-GB" sz="2400" u="sng" dirty="0">
              <a:solidFill>
                <a:srgbClr val="800080"/>
              </a:solidFill>
              <a:ea typeface="HG Mincho Light J" charset="0"/>
              <a:cs typeface="HG Mincho Light J" charset="0"/>
            </a:endParaRPr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10/24/17</a:t>
            </a:fld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C63E4C-4642-794D-A2FD-70F6B81535F5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941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Many applications in machine learning, graphics, signal processing can make do with lower precision</a:t>
            </a:r>
          </a:p>
          <a:p>
            <a:r>
              <a:rPr lang="en-US" sz="2400" dirty="0" smtClean="0"/>
              <a:t>IEEE “half-precision” or “FP16” uses 16 bits of storage</a:t>
            </a:r>
          </a:p>
          <a:p>
            <a:pPr lvl="1"/>
            <a:r>
              <a:rPr lang="en-US" sz="2000" dirty="0" smtClean="0"/>
              <a:t>1 sign bit</a:t>
            </a:r>
          </a:p>
          <a:p>
            <a:pPr lvl="1"/>
            <a:r>
              <a:rPr lang="en-US" sz="2000" dirty="0" smtClean="0"/>
              <a:t>5 exponent bits (exponent bias of 15)</a:t>
            </a:r>
          </a:p>
          <a:p>
            <a:pPr lvl="1"/>
            <a:r>
              <a:rPr lang="en-US" sz="2000" dirty="0" smtClean="0"/>
              <a:t>10 </a:t>
            </a:r>
            <a:r>
              <a:rPr lang="en-US" sz="2000" dirty="0" err="1" smtClean="0"/>
              <a:t>significand</a:t>
            </a:r>
            <a:r>
              <a:rPr lang="en-US" sz="2000" dirty="0" smtClean="0"/>
              <a:t> bits</a:t>
            </a:r>
          </a:p>
          <a:p>
            <a:r>
              <a:rPr lang="en-US" sz="2400" dirty="0" smtClean="0"/>
              <a:t>Microsoft “</a:t>
            </a:r>
            <a:r>
              <a:rPr lang="en-US" sz="2400" dirty="0" err="1" smtClean="0"/>
              <a:t>BrainWave</a:t>
            </a:r>
            <a:r>
              <a:rPr lang="en-US" sz="2400" dirty="0" smtClean="0"/>
              <a:t>” FPGA neural net computer uses proprietary 8-bit and 9-bit floating-point formats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78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9D9D9"/>
                </a:solidFill>
              </a:rPr>
              <a:t>Defining Performance</a:t>
            </a:r>
            <a:endParaRPr lang="en-US" dirty="0">
              <a:solidFill>
                <a:srgbClr val="D9D9D9"/>
              </a:solidFill>
            </a:endParaRPr>
          </a:p>
          <a:p>
            <a:r>
              <a:rPr lang="en-US" dirty="0" smtClean="0">
                <a:solidFill>
                  <a:srgbClr val="D9D9D9"/>
                </a:solidFill>
              </a:rPr>
              <a:t>Floating Point Standard</a:t>
            </a:r>
            <a:endParaRPr lang="en-US" dirty="0">
              <a:solidFill>
                <a:srgbClr val="D9D9D9"/>
              </a:solidFill>
            </a:endParaRPr>
          </a:p>
          <a:p>
            <a:r>
              <a:rPr lang="en-US" dirty="0" smtClean="0"/>
              <a:t>And in Conclusion </a:t>
            </a:r>
            <a:r>
              <a:rPr lang="is-IS" dirty="0" smtClean="0"/>
              <a:t>…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10/24/17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4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In Conclusion, …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4500" y="914399"/>
            <a:ext cx="8394700" cy="4229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257300" algn="l"/>
                <a:tab pos="2349500" algn="ctr"/>
                <a:tab pos="3771900" algn="ctr"/>
                <a:tab pos="5029200" algn="ctr"/>
                <a:tab pos="6286500" algn="ctr"/>
                <a:tab pos="7264400" algn="ctr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Time (seconds/program) is measure of </a:t>
            </a:r>
            <a:r>
              <a:rPr lang="en-US" sz="2400" noProof="0" dirty="0" smtClean="0"/>
              <a:t>performance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		 Instructions		Clock cycles		Seconds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		 Program		Instruction		Clock Cycle</a:t>
            </a:r>
            <a:endParaRPr lang="en-US" sz="2400" dirty="0"/>
          </a:p>
          <a:p>
            <a:pPr marL="457200" indent="-457200">
              <a:lnSpc>
                <a:spcPct val="85000"/>
              </a:lnSpc>
              <a:buFont typeface="Arial"/>
              <a:buChar char="•"/>
            </a:pPr>
            <a:r>
              <a:rPr lang="en-US" sz="2400" dirty="0" smtClean="0"/>
              <a:t>Floating-point representations hold approximations of real numbers in a finite number of bits</a:t>
            </a:r>
          </a:p>
          <a:p>
            <a:pPr marL="914400" lvl="1" indent="-457200">
              <a:lnSpc>
                <a:spcPct val="85000"/>
              </a:lnSpc>
              <a:buFont typeface="Lucida Grande"/>
              <a:buChar char="-"/>
            </a:pPr>
            <a:r>
              <a:rPr lang="en-US" sz="2000" dirty="0" smtClean="0"/>
              <a:t>IEEE </a:t>
            </a:r>
            <a:r>
              <a:rPr lang="en-US" sz="2000" dirty="0"/>
              <a:t>754 Floating-Point Standard is most widely accepted attempt to standardize interpretation of such numbers (Every desktop or server computer sold since ~1997 follows these conventions</a:t>
            </a:r>
            <a:r>
              <a:rPr lang="en-US" sz="2000" dirty="0" smtClean="0"/>
              <a:t>)</a:t>
            </a:r>
          </a:p>
          <a:p>
            <a:pPr marL="914400" lvl="1" indent="-457200">
              <a:lnSpc>
                <a:spcPct val="85000"/>
              </a:lnSpc>
              <a:buFont typeface="Lucida Grande"/>
              <a:buChar char="-"/>
            </a:pPr>
            <a:r>
              <a:rPr lang="en-US" sz="2000" dirty="0" smtClean="0"/>
              <a:t>Single Precision:</a:t>
            </a:r>
            <a:endParaRPr lang="en-US" sz="2000" dirty="0"/>
          </a:p>
          <a:p>
            <a:pPr marL="457200" indent="-457200">
              <a:buFont typeface="Arial"/>
              <a:buChar char="•"/>
            </a:pPr>
            <a:endParaRPr lang="en-US" sz="2400" dirty="0"/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257300" algn="l"/>
                <a:tab pos="1549400" algn="l"/>
              </a:tabLst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21023" y="1458325"/>
            <a:ext cx="7251700" cy="603826"/>
            <a:chOff x="1485900" y="2438400"/>
            <a:chExt cx="7251700" cy="80510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981200" y="2781300"/>
              <a:ext cx="19431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648200" y="2781300"/>
              <a:ext cx="19431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985000" y="2743200"/>
              <a:ext cx="1752600" cy="127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591300" y="2438400"/>
              <a:ext cx="389049" cy="779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×</a:t>
              </a:r>
              <a:endParaRPr lang="en-US" sz="3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52900" y="2438400"/>
              <a:ext cx="389049" cy="779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×</a:t>
              </a:r>
              <a:endParaRPr lang="en-US" sz="3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85900" y="2463800"/>
              <a:ext cx="389049" cy="779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=</a:t>
              </a:r>
              <a:endParaRPr lang="en-US" sz="3200" dirty="0"/>
            </a:p>
          </p:txBody>
        </p:sp>
      </p:grpSp>
      <p:sp>
        <p:nvSpPr>
          <p:cNvPr id="19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10/24/17</a:t>
            </a:fld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46</a:t>
            </a:fld>
            <a:endParaRPr lang="en-US"/>
          </a:p>
        </p:txBody>
      </p:sp>
      <p:grpSp>
        <p:nvGrpSpPr>
          <p:cNvPr id="18" name="Group 6"/>
          <p:cNvGrpSpPr>
            <a:grpSpLocks/>
          </p:cNvGrpSpPr>
          <p:nvPr/>
        </p:nvGrpSpPr>
        <p:grpSpPr bwMode="auto">
          <a:xfrm>
            <a:off x="651694" y="3643618"/>
            <a:ext cx="7612063" cy="1069179"/>
            <a:chOff x="490" y="1185"/>
            <a:chExt cx="4795" cy="898"/>
          </a:xfrm>
        </p:grpSpPr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5087" y="1190"/>
              <a:ext cx="19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490" y="1185"/>
              <a:ext cx="280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</a:rPr>
                <a:t>31</a:t>
              </a:r>
            </a:p>
          </p:txBody>
        </p:sp>
        <p:sp>
          <p:nvSpPr>
            <p:cNvPr id="24" name="Rectangle 9"/>
            <p:cNvSpPr>
              <a:spLocks noChangeArrowheads="1"/>
            </p:cNvSpPr>
            <p:nvPr/>
          </p:nvSpPr>
          <p:spPr bwMode="auto">
            <a:xfrm>
              <a:off x="575" y="1497"/>
              <a:ext cx="4704" cy="28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561" y="1431"/>
              <a:ext cx="205" cy="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</a:rPr>
                <a:t>S</a:t>
              </a:r>
            </a:p>
          </p:txBody>
        </p:sp>
        <p:sp>
          <p:nvSpPr>
            <p:cNvPr id="26" name="Text Box 11"/>
            <p:cNvSpPr txBox="1">
              <a:spLocks noChangeArrowheads="1"/>
            </p:cNvSpPr>
            <p:nvPr/>
          </p:nvSpPr>
          <p:spPr bwMode="auto">
            <a:xfrm>
              <a:off x="867" y="1431"/>
              <a:ext cx="864" cy="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Exponent</a:t>
              </a:r>
            </a:p>
          </p:txBody>
        </p:sp>
        <p:sp>
          <p:nvSpPr>
            <p:cNvPr id="27" name="Line 12"/>
            <p:cNvSpPr>
              <a:spLocks noChangeShapeType="1"/>
            </p:cNvSpPr>
            <p:nvPr/>
          </p:nvSpPr>
          <p:spPr bwMode="auto">
            <a:xfrm>
              <a:off x="767" y="1497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  <p:sp>
          <p:nvSpPr>
            <p:cNvPr id="28" name="Text Box 13"/>
            <p:cNvSpPr txBox="1">
              <a:spLocks noChangeArrowheads="1"/>
            </p:cNvSpPr>
            <p:nvPr/>
          </p:nvSpPr>
          <p:spPr bwMode="auto">
            <a:xfrm>
              <a:off x="757" y="1185"/>
              <a:ext cx="280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29" name="Line 14"/>
            <p:cNvSpPr>
              <a:spLocks noChangeShapeType="1"/>
            </p:cNvSpPr>
            <p:nvPr/>
          </p:nvSpPr>
          <p:spPr bwMode="auto">
            <a:xfrm>
              <a:off x="2063" y="1497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600">
                <a:solidFill>
                  <a:srgbClr val="FC0128"/>
                </a:solidFill>
              </a:endParaRPr>
            </a:p>
          </p:txBody>
        </p:sp>
        <p:sp>
          <p:nvSpPr>
            <p:cNvPr id="30" name="Text Box 15"/>
            <p:cNvSpPr txBox="1">
              <a:spLocks noChangeArrowheads="1"/>
            </p:cNvSpPr>
            <p:nvPr/>
          </p:nvSpPr>
          <p:spPr bwMode="auto">
            <a:xfrm>
              <a:off x="1727" y="1185"/>
              <a:ext cx="280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</a:rPr>
                <a:t>23</a:t>
              </a:r>
            </a:p>
          </p:txBody>
        </p:sp>
        <p:sp>
          <p:nvSpPr>
            <p:cNvPr id="31" name="Text Box 16"/>
            <p:cNvSpPr txBox="1">
              <a:spLocks noChangeArrowheads="1"/>
            </p:cNvSpPr>
            <p:nvPr/>
          </p:nvSpPr>
          <p:spPr bwMode="auto">
            <a:xfrm>
              <a:off x="2015" y="1185"/>
              <a:ext cx="280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</a:rPr>
                <a:t>22</a:t>
              </a:r>
            </a:p>
          </p:txBody>
        </p: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3027" y="1431"/>
              <a:ext cx="969" cy="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Significand</a:t>
              </a: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491" y="1695"/>
              <a:ext cx="470" cy="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</a:rPr>
                <a:t>1 bit</a:t>
              </a: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1127" y="1695"/>
              <a:ext cx="546" cy="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8 bits</a:t>
              </a:r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3335" y="1695"/>
              <a:ext cx="644" cy="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23 bits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334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CPU Performance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 program executes instructions</a:t>
            </a:r>
          </a:p>
          <a:p>
            <a:r>
              <a:rPr lang="en-US" dirty="0" smtClean="0">
                <a:latin typeface="Courier New"/>
                <a:cs typeface="Courier New"/>
              </a:rPr>
              <a:t>CPU Time/Program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595" dirty="0" smtClean="0">
                <a:latin typeface="Courier New"/>
                <a:cs typeface="Courier New"/>
              </a:rPr>
              <a:t> = Clock Cycles/Program </a:t>
            </a:r>
            <a:r>
              <a:rPr lang="en-US" sz="2595" dirty="0" err="1" smtClean="0">
                <a:latin typeface="Courier New"/>
                <a:cs typeface="Courier New"/>
              </a:rPr>
              <a:t>x</a:t>
            </a:r>
            <a:r>
              <a:rPr lang="en-US" sz="2595" dirty="0" smtClean="0">
                <a:latin typeface="Courier New"/>
                <a:cs typeface="Courier New"/>
              </a:rPr>
              <a:t> Clock Cycle Time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sz="2595" dirty="0" smtClean="0">
                <a:latin typeface="Courier New"/>
                <a:cs typeface="Courier New"/>
              </a:rPr>
              <a:t>= Instructions/Program </a:t>
            </a:r>
            <a:br>
              <a:rPr lang="en-US" sz="2595" dirty="0" smtClean="0">
                <a:latin typeface="Courier New"/>
                <a:cs typeface="Courier New"/>
              </a:rPr>
            </a:br>
            <a:r>
              <a:rPr lang="en-US" sz="2595" dirty="0" smtClean="0">
                <a:latin typeface="Courier New"/>
                <a:cs typeface="Courier New"/>
              </a:rPr>
              <a:t>   </a:t>
            </a:r>
            <a:r>
              <a:rPr lang="en-US" sz="2595" dirty="0" err="1" smtClean="0">
                <a:latin typeface="Courier New"/>
                <a:cs typeface="Courier New"/>
              </a:rPr>
              <a:t>x</a:t>
            </a:r>
            <a:r>
              <a:rPr lang="en-US" sz="2595" dirty="0" smtClean="0">
                <a:latin typeface="Courier New"/>
                <a:cs typeface="Courier New"/>
              </a:rPr>
              <a:t> Average Clock Cycles/Instruction </a:t>
            </a:r>
            <a:br>
              <a:rPr lang="en-US" sz="2595" dirty="0" smtClean="0">
                <a:latin typeface="Courier New"/>
                <a:cs typeface="Courier New"/>
              </a:rPr>
            </a:br>
            <a:r>
              <a:rPr lang="en-US" sz="2595" dirty="0" smtClean="0">
                <a:latin typeface="Courier New"/>
                <a:cs typeface="Courier New"/>
              </a:rPr>
              <a:t>   </a:t>
            </a:r>
            <a:r>
              <a:rPr lang="en-US" sz="2595" dirty="0" err="1" smtClean="0">
                <a:latin typeface="Courier New"/>
                <a:cs typeface="Courier New"/>
              </a:rPr>
              <a:t>x</a:t>
            </a:r>
            <a:r>
              <a:rPr lang="en-US" sz="2595" dirty="0" smtClean="0">
                <a:latin typeface="Courier New"/>
                <a:cs typeface="Courier New"/>
              </a:rPr>
              <a:t> Clock Cycle Time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term called </a:t>
            </a:r>
            <a:r>
              <a:rPr lang="en-US" i="1" dirty="0" smtClean="0"/>
              <a:t>Instruction Count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term abbreviated </a:t>
            </a:r>
            <a:r>
              <a:rPr lang="en-US" i="1" dirty="0" smtClean="0"/>
              <a:t>CPI </a:t>
            </a:r>
            <a:r>
              <a:rPr lang="en-US" dirty="0" smtClean="0"/>
              <a:t>for average </a:t>
            </a:r>
            <a:br>
              <a:rPr lang="en-US" dirty="0" smtClean="0"/>
            </a:br>
            <a:r>
              <a:rPr lang="en-US" i="1" dirty="0" smtClean="0">
                <a:latin typeface="+mj-lt"/>
                <a:cs typeface="Courier New"/>
              </a:rPr>
              <a:t>Clock </a:t>
            </a:r>
            <a:r>
              <a:rPr lang="en-US" b="1" i="1" dirty="0" smtClean="0">
                <a:latin typeface="+mj-lt"/>
                <a:cs typeface="Courier New"/>
              </a:rPr>
              <a:t>C</a:t>
            </a:r>
            <a:r>
              <a:rPr lang="en-US" i="1" dirty="0" smtClean="0">
                <a:latin typeface="+mj-lt"/>
                <a:cs typeface="Courier New"/>
              </a:rPr>
              <a:t>ycles </a:t>
            </a:r>
            <a:r>
              <a:rPr lang="en-US" b="1" i="1" dirty="0" smtClean="0">
                <a:latin typeface="+mj-lt"/>
                <a:cs typeface="Courier New"/>
              </a:rPr>
              <a:t>P</a:t>
            </a:r>
            <a:r>
              <a:rPr lang="en-US" i="1" dirty="0" smtClean="0">
                <a:latin typeface="+mj-lt"/>
                <a:cs typeface="Courier New"/>
              </a:rPr>
              <a:t>er </a:t>
            </a:r>
            <a:r>
              <a:rPr lang="en-US" b="1" i="1" dirty="0" smtClean="0">
                <a:latin typeface="+mj-lt"/>
                <a:cs typeface="Courier New"/>
              </a:rPr>
              <a:t>I</a:t>
            </a:r>
            <a:r>
              <a:rPr lang="en-US" i="1" dirty="0" smtClean="0">
                <a:latin typeface="+mj-lt"/>
                <a:cs typeface="Courier New"/>
              </a:rPr>
              <a:t>nstruction </a:t>
            </a:r>
          </a:p>
          <a:p>
            <a:r>
              <a:rPr lang="en-US" dirty="0" smtClean="0"/>
              <a:t>3rd term is 1 / Clock rate</a:t>
            </a:r>
          </a:p>
          <a:p>
            <a:endParaRPr lang="en-US" dirty="0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10/24/17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5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Restating Performance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933450"/>
            <a:ext cx="8394700" cy="3394472"/>
          </a:xfrm>
        </p:spPr>
        <p:txBody>
          <a:bodyPr>
            <a:normAutofit/>
          </a:bodyPr>
          <a:lstStyle/>
          <a:p>
            <a:pPr>
              <a:tabLst>
                <a:tab pos="1257300" algn="l"/>
                <a:tab pos="2349500" algn="ctr"/>
                <a:tab pos="3771900" algn="ctr"/>
                <a:tab pos="5029200" algn="ctr"/>
                <a:tab pos="6286500" algn="ctr"/>
                <a:tab pos="7264400" algn="ctr"/>
              </a:tabLst>
            </a:pPr>
            <a:r>
              <a:rPr lang="en-US" dirty="0" smtClean="0"/>
              <a:t>Time = 	Seconds</a:t>
            </a:r>
            <a:br>
              <a:rPr lang="en-US" dirty="0" smtClean="0"/>
            </a:br>
            <a:r>
              <a:rPr lang="en-US" dirty="0" smtClean="0"/>
              <a:t>		Program</a:t>
            </a:r>
            <a:br>
              <a:rPr lang="en-US" dirty="0" smtClean="0"/>
            </a:br>
            <a:r>
              <a:rPr lang="en-US" dirty="0" smtClean="0"/>
              <a:t>		 Instructions		Clock cycles		Seconds</a:t>
            </a:r>
            <a:br>
              <a:rPr lang="en-US" dirty="0" smtClean="0"/>
            </a:br>
            <a:r>
              <a:rPr lang="en-US" dirty="0" smtClean="0"/>
              <a:t>		 Program		       Instruction		Clock Cycle</a:t>
            </a:r>
          </a:p>
          <a:p>
            <a:pPr>
              <a:buNone/>
              <a:tabLst>
                <a:tab pos="1257300" algn="l"/>
                <a:tab pos="1549400" algn="l"/>
              </a:tabLst>
            </a:pPr>
            <a:r>
              <a:rPr lang="en-US" dirty="0" smtClean="0"/>
              <a:t>		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032000" y="1467723"/>
            <a:ext cx="1943100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485900" y="2218492"/>
            <a:ext cx="7251700" cy="603826"/>
            <a:chOff x="1485900" y="2438400"/>
            <a:chExt cx="7251700" cy="80510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981200" y="2781300"/>
              <a:ext cx="19431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648200" y="2781300"/>
              <a:ext cx="19431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6985000" y="2743200"/>
              <a:ext cx="1752600" cy="127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591300" y="2438400"/>
              <a:ext cx="389049" cy="779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×</a:t>
              </a:r>
              <a:endParaRPr lang="en-US" sz="3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52900" y="2438400"/>
              <a:ext cx="389049" cy="779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×</a:t>
              </a:r>
              <a:endParaRPr lang="en-US" sz="3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85900" y="2463800"/>
              <a:ext cx="389049" cy="779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=</a:t>
              </a:r>
              <a:endParaRPr lang="en-US" sz="3200" dirty="0"/>
            </a:p>
          </p:txBody>
        </p:sp>
      </p:grpSp>
      <p:sp>
        <p:nvSpPr>
          <p:cNvPr id="16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10/24/17</a:t>
            </a:fld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28292" y="3354794"/>
            <a:ext cx="513610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CPU Iron Law!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028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Affects Each Component? Instruction Count, CPI, Clock Rate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200150"/>
          <a:ext cx="8229600" cy="3543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708660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Hardware or software component?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Affects What?</a:t>
                      </a:r>
                      <a:endParaRPr lang="en-US" sz="2100" dirty="0"/>
                    </a:p>
                  </a:txBody>
                  <a:tcPr marT="34290" marB="34290"/>
                </a:tc>
              </a:tr>
              <a:tr h="708660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Algorithm</a:t>
                      </a:r>
                      <a:br>
                        <a:rPr lang="en-US" sz="2100" dirty="0" smtClean="0"/>
                      </a:b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Instruction Count,</a:t>
                      </a:r>
                      <a:br>
                        <a:rPr lang="en-US" sz="2100" dirty="0" smtClean="0"/>
                      </a:br>
                      <a:r>
                        <a:rPr lang="en-US" sz="2100" dirty="0" smtClean="0"/>
                        <a:t>CPI</a:t>
                      </a:r>
                      <a:endParaRPr lang="en-US" sz="2100" dirty="0"/>
                    </a:p>
                  </a:txBody>
                  <a:tcPr marT="34290" marB="34290"/>
                </a:tc>
              </a:tr>
              <a:tr h="708660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Programming </a:t>
                      </a:r>
                      <a:br>
                        <a:rPr lang="en-US" sz="2100" dirty="0" smtClean="0"/>
                      </a:br>
                      <a:r>
                        <a:rPr lang="en-US" sz="2100" dirty="0" smtClean="0"/>
                        <a:t>Language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Instruction Count,</a:t>
                      </a:r>
                      <a:br>
                        <a:rPr lang="en-US" sz="2100" dirty="0" smtClean="0"/>
                      </a:br>
                      <a:r>
                        <a:rPr lang="en-US" sz="2100" dirty="0" smtClean="0"/>
                        <a:t>CPI</a:t>
                      </a:r>
                      <a:endParaRPr lang="en-US" sz="2100" dirty="0"/>
                    </a:p>
                  </a:txBody>
                  <a:tcPr marT="34290" marB="34290"/>
                </a:tc>
              </a:tr>
              <a:tr h="708660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Compiler</a:t>
                      </a:r>
                      <a:br>
                        <a:rPr lang="en-US" sz="2100" dirty="0" smtClean="0"/>
                      </a:b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Instruction Count,</a:t>
                      </a:r>
                      <a:br>
                        <a:rPr lang="en-US" sz="2100" dirty="0" smtClean="0"/>
                      </a:br>
                      <a:r>
                        <a:rPr lang="en-US" sz="2100" dirty="0" smtClean="0"/>
                        <a:t>CPI</a:t>
                      </a:r>
                      <a:endParaRPr lang="en-US" sz="2100" dirty="0"/>
                    </a:p>
                  </a:txBody>
                  <a:tcPr marT="34290" marB="34290"/>
                </a:tc>
              </a:tr>
              <a:tr h="708660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Instruction Set</a:t>
                      </a:r>
                      <a:r>
                        <a:rPr lang="en-US" sz="2100" baseline="0" dirty="0" smtClean="0"/>
                        <a:t> Architecture</a:t>
                      </a:r>
                      <a:endParaRPr 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Instruction Count,</a:t>
                      </a:r>
                      <a:br>
                        <a:rPr lang="en-US" sz="2100" dirty="0" smtClean="0"/>
                      </a:br>
                      <a:r>
                        <a:rPr lang="en-US" sz="2100" dirty="0" smtClean="0"/>
                        <a:t>Clock Rate, CPI</a:t>
                      </a:r>
                      <a:endParaRPr lang="en-US" sz="21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8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10/24/17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40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649211"/>
            <a:ext cx="8502242" cy="94541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Which computer has the highest performance for a given program?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579508"/>
              </p:ext>
            </p:extLst>
          </p:nvPr>
        </p:nvGraphicFramePr>
        <p:xfrm>
          <a:off x="625135" y="1208363"/>
          <a:ext cx="7854147" cy="2169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3537"/>
                <a:gridCol w="1770337"/>
                <a:gridCol w="2156736"/>
                <a:gridCol w="1963537"/>
              </a:tblGrid>
              <a:tr h="654065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Computer</a:t>
                      </a:r>
                      <a:endParaRPr lang="en-US" sz="1700" dirty="0"/>
                    </a:p>
                  </a:txBody>
                  <a:tcPr marL="110578" marR="110578" marT="41467" marB="41467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Clock</a:t>
                      </a:r>
                      <a:r>
                        <a:rPr lang="en-US" sz="1700" baseline="0" dirty="0" smtClean="0"/>
                        <a:t> frequency</a:t>
                      </a:r>
                      <a:endParaRPr lang="en-US" sz="1700" dirty="0"/>
                    </a:p>
                  </a:txBody>
                  <a:tcPr marL="110578" marR="110578" marT="41467" marB="41467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Clock</a:t>
                      </a:r>
                      <a:r>
                        <a:rPr lang="en-US" sz="1700" baseline="0" dirty="0" smtClean="0"/>
                        <a:t> cycles per instruction</a:t>
                      </a:r>
                      <a:endParaRPr lang="en-US" sz="1700" dirty="0"/>
                    </a:p>
                  </a:txBody>
                  <a:tcPr marL="110578" marR="110578" marT="41467" marB="41467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#instructions per program</a:t>
                      </a:r>
                      <a:endParaRPr lang="en-US" sz="1700" dirty="0"/>
                    </a:p>
                  </a:txBody>
                  <a:tcPr marL="110578" marR="110578" marT="41467" marB="41467"/>
                </a:tc>
              </a:tr>
              <a:tr h="3789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RED</a:t>
                      </a:r>
                      <a:endParaRPr lang="en-US" sz="1700" dirty="0"/>
                    </a:p>
                  </a:txBody>
                  <a:tcPr marL="110578" marR="110578" marT="41467" marB="41467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1.0 GHz</a:t>
                      </a:r>
                      <a:endParaRPr lang="en-US" sz="1700" dirty="0"/>
                    </a:p>
                  </a:txBody>
                  <a:tcPr marL="110578" marR="110578" marT="41467" marB="41467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 2</a:t>
                      </a:r>
                      <a:endParaRPr lang="en-US" sz="1700" dirty="0"/>
                    </a:p>
                  </a:txBody>
                  <a:tcPr marL="110578" marR="110578" marT="41467" marB="41467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1000</a:t>
                      </a:r>
                      <a:endParaRPr lang="en-US" sz="1700" dirty="0"/>
                    </a:p>
                  </a:txBody>
                  <a:tcPr marL="110578" marR="110578" marT="41467" marB="41467"/>
                </a:tc>
              </a:tr>
              <a:tr h="3789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8000"/>
                          </a:solidFill>
                        </a:rPr>
                        <a:t>GREEN</a:t>
                      </a:r>
                      <a:endParaRPr lang="en-US" sz="1700" dirty="0"/>
                    </a:p>
                  </a:txBody>
                  <a:tcPr marL="110578" marR="110578" marT="41467" marB="41467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2.0 GHz</a:t>
                      </a:r>
                      <a:endParaRPr lang="en-US" sz="1700" dirty="0"/>
                    </a:p>
                  </a:txBody>
                  <a:tcPr marL="110578" marR="110578" marT="41467" marB="41467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 5</a:t>
                      </a:r>
                      <a:endParaRPr lang="en-US" sz="1700" dirty="0"/>
                    </a:p>
                  </a:txBody>
                  <a:tcPr marL="110578" marR="110578" marT="41467" marB="41467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800</a:t>
                      </a:r>
                      <a:endParaRPr lang="en-US" sz="1700" dirty="0"/>
                    </a:p>
                  </a:txBody>
                  <a:tcPr marL="110578" marR="110578" marT="41467" marB="41467"/>
                </a:tc>
              </a:tr>
              <a:tr h="3789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2"/>
                          </a:solidFill>
                        </a:rPr>
                        <a:t>ORANGE</a:t>
                      </a:r>
                      <a:endParaRPr lang="en-US" sz="1700" dirty="0"/>
                    </a:p>
                  </a:txBody>
                  <a:tcPr marL="110578" marR="110578" marT="41467" marB="41467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0.5 GHz</a:t>
                      </a:r>
                      <a:endParaRPr lang="en-US" sz="1700" dirty="0"/>
                    </a:p>
                  </a:txBody>
                  <a:tcPr marL="110578" marR="110578" marT="41467" marB="41467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 1.25</a:t>
                      </a:r>
                      <a:endParaRPr lang="en-US" sz="1700" dirty="0"/>
                    </a:p>
                  </a:txBody>
                  <a:tcPr marL="110578" marR="110578" marT="41467" marB="41467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400</a:t>
                      </a:r>
                      <a:endParaRPr lang="en-US" sz="1700" dirty="0"/>
                    </a:p>
                  </a:txBody>
                  <a:tcPr marL="110578" marR="110578" marT="41467" marB="41467"/>
                </a:tc>
              </a:tr>
              <a:tr h="37894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YELLOW</a:t>
                      </a:r>
                      <a:endParaRPr lang="en-US" sz="1700" dirty="0"/>
                    </a:p>
                  </a:txBody>
                  <a:tcPr marL="110578" marR="110578" marT="41467" marB="41467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5.0 GHz</a:t>
                      </a:r>
                      <a:endParaRPr lang="en-US" sz="1700" dirty="0"/>
                    </a:p>
                  </a:txBody>
                  <a:tcPr marL="110578" marR="110578" marT="41467" marB="41467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10</a:t>
                      </a:r>
                      <a:endParaRPr lang="en-US" sz="1700" dirty="0"/>
                    </a:p>
                  </a:txBody>
                  <a:tcPr marL="110578" marR="110578" marT="41467" marB="41467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2000</a:t>
                      </a:r>
                      <a:endParaRPr lang="en-US" sz="1700" dirty="0"/>
                    </a:p>
                  </a:txBody>
                  <a:tcPr marL="110578" marR="110578" marT="41467" marB="41467"/>
                </a:tc>
              </a:tr>
            </a:tbl>
          </a:graphicData>
        </a:graphic>
      </p:graphicFrame>
      <p:sp>
        <p:nvSpPr>
          <p:cNvPr id="7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10/24/17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4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Peer Instruction</a:t>
            </a:r>
            <a:endParaRPr lang="en-US" dirty="0"/>
          </a:p>
        </p:txBody>
      </p:sp>
      <p:sp>
        <p:nvSpPr>
          <p:cNvPr id="1049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62105"/>
            <a:ext cx="4190307" cy="584776"/>
          </a:xfrm>
          <a:noFill/>
          <a:ln/>
        </p:spPr>
        <p:txBody>
          <a:bodyPr wrap="none" anchor="ctr">
            <a:spAutoFit/>
          </a:bodyPr>
          <a:lstStyle/>
          <a:p>
            <a:pPr>
              <a:buFontTx/>
              <a:buNone/>
            </a:pPr>
            <a:r>
              <a:rPr lang="en-US" sz="3200" i="1" dirty="0" smtClean="0"/>
              <a:t>Which </a:t>
            </a:r>
            <a:r>
              <a:rPr lang="en-US" sz="3200" i="1" dirty="0"/>
              <a:t>system is faster?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85806" y="1089182"/>
            <a:ext cx="6172200" cy="1200150"/>
            <a:chOff x="1200" y="1296"/>
            <a:chExt cx="3888" cy="1008"/>
          </a:xfrm>
        </p:grpSpPr>
        <p:sp>
          <p:nvSpPr>
            <p:cNvPr id="1049605" name="Rectangle 5"/>
            <p:cNvSpPr>
              <a:spLocks noChangeArrowheads="1"/>
            </p:cNvSpPr>
            <p:nvPr/>
          </p:nvSpPr>
          <p:spPr bwMode="auto">
            <a:xfrm>
              <a:off x="1200" y="1296"/>
              <a:ext cx="912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8457" tIns="19228" rIns="38457" bIns="19228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System</a:t>
              </a:r>
            </a:p>
          </p:txBody>
        </p:sp>
        <p:sp>
          <p:nvSpPr>
            <p:cNvPr id="1049606" name="Rectangle 6"/>
            <p:cNvSpPr>
              <a:spLocks noChangeArrowheads="1"/>
            </p:cNvSpPr>
            <p:nvPr/>
          </p:nvSpPr>
          <p:spPr bwMode="auto">
            <a:xfrm>
              <a:off x="2112" y="1296"/>
              <a:ext cx="1488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8457" tIns="19228" rIns="38457" bIns="19228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Rate (Task 1)</a:t>
              </a:r>
            </a:p>
          </p:txBody>
        </p:sp>
        <p:sp>
          <p:nvSpPr>
            <p:cNvPr id="1049607" name="Rectangle 7"/>
            <p:cNvSpPr>
              <a:spLocks noChangeArrowheads="1"/>
            </p:cNvSpPr>
            <p:nvPr/>
          </p:nvSpPr>
          <p:spPr bwMode="auto">
            <a:xfrm>
              <a:off x="3600" y="1296"/>
              <a:ext cx="1488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8457" tIns="19228" rIns="38457" bIns="19228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Rate (Task 2)</a:t>
              </a:r>
            </a:p>
          </p:txBody>
        </p:sp>
        <p:sp>
          <p:nvSpPr>
            <p:cNvPr id="1049608" name="Rectangle 8"/>
            <p:cNvSpPr>
              <a:spLocks noChangeArrowheads="1"/>
            </p:cNvSpPr>
            <p:nvPr/>
          </p:nvSpPr>
          <p:spPr bwMode="auto">
            <a:xfrm>
              <a:off x="1200" y="1632"/>
              <a:ext cx="912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8457" tIns="19228" rIns="38457" bIns="19228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049609" name="Rectangle 9"/>
            <p:cNvSpPr>
              <a:spLocks noChangeArrowheads="1"/>
            </p:cNvSpPr>
            <p:nvPr/>
          </p:nvSpPr>
          <p:spPr bwMode="auto">
            <a:xfrm>
              <a:off x="2112" y="1632"/>
              <a:ext cx="1488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8457" tIns="19228" rIns="38457" bIns="19228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049610" name="Rectangle 10"/>
            <p:cNvSpPr>
              <a:spLocks noChangeArrowheads="1"/>
            </p:cNvSpPr>
            <p:nvPr/>
          </p:nvSpPr>
          <p:spPr bwMode="auto">
            <a:xfrm>
              <a:off x="3600" y="1632"/>
              <a:ext cx="1488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8457" tIns="19228" rIns="38457" bIns="19228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1049611" name="Rectangle 11"/>
            <p:cNvSpPr>
              <a:spLocks noChangeArrowheads="1"/>
            </p:cNvSpPr>
            <p:nvPr/>
          </p:nvSpPr>
          <p:spPr bwMode="auto">
            <a:xfrm>
              <a:off x="1200" y="1968"/>
              <a:ext cx="912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8457" tIns="19228" rIns="38457" bIns="19228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049612" name="Rectangle 12"/>
            <p:cNvSpPr>
              <a:spLocks noChangeArrowheads="1"/>
            </p:cNvSpPr>
            <p:nvPr/>
          </p:nvSpPr>
          <p:spPr bwMode="auto">
            <a:xfrm>
              <a:off x="2112" y="1968"/>
              <a:ext cx="1488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8457" tIns="19228" rIns="38457" bIns="19228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1049613" name="Rectangle 13"/>
            <p:cNvSpPr>
              <a:spLocks noChangeArrowheads="1"/>
            </p:cNvSpPr>
            <p:nvPr/>
          </p:nvSpPr>
          <p:spPr bwMode="auto">
            <a:xfrm>
              <a:off x="3600" y="1968"/>
              <a:ext cx="1488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8457" tIns="19228" rIns="38457" bIns="19228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10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441223" y="2732381"/>
            <a:ext cx="70010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       RED</a:t>
            </a:r>
            <a:r>
              <a:rPr lang="en-US" sz="3200" dirty="0" smtClean="0">
                <a:solidFill>
                  <a:srgbClr val="000000"/>
                </a:solidFill>
                <a:effectLst/>
              </a:rPr>
              <a:t>: System A</a:t>
            </a:r>
          </a:p>
          <a:p>
            <a:r>
              <a:rPr lang="en-US" sz="3200" dirty="0" smtClean="0">
                <a:solidFill>
                  <a:srgbClr val="008000"/>
                </a:solidFill>
              </a:rPr>
              <a:t>   GREEN</a:t>
            </a:r>
            <a:r>
              <a:rPr lang="en-US" sz="3200" dirty="0" smtClean="0">
                <a:solidFill>
                  <a:srgbClr val="000000"/>
                </a:solidFill>
                <a:effectLst/>
              </a:rPr>
              <a:t>: System B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ORANGE</a:t>
            </a:r>
            <a:r>
              <a:rPr lang="en-US" sz="3200" dirty="0" smtClean="0">
                <a:solidFill>
                  <a:srgbClr val="000000"/>
                </a:solidFill>
                <a:effectLst/>
              </a:rPr>
              <a:t>: Same performance</a:t>
            </a:r>
          </a:p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YELLOW</a:t>
            </a:r>
            <a:r>
              <a:rPr lang="en-US" sz="3200" dirty="0" smtClean="0">
                <a:solidFill>
                  <a:srgbClr val="000000"/>
                </a:solidFill>
                <a:effectLst/>
              </a:rPr>
              <a:t>: Unanswerable question!</a:t>
            </a:r>
            <a:endParaRPr lang="en-US" sz="3200" dirty="0">
              <a:solidFill>
                <a:srgbClr val="000000"/>
              </a:solidFill>
              <a:effectLst/>
            </a:endParaRPr>
          </a:p>
        </p:txBody>
      </p:sp>
      <p:sp>
        <p:nvSpPr>
          <p:cNvPr id="17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10/24/17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7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18520</TotalTime>
  <Words>2121</Words>
  <Application>Microsoft Macintosh PowerPoint</Application>
  <PresentationFormat>On-screen Show (16:9)</PresentationFormat>
  <Paragraphs>671</Paragraphs>
  <Slides>46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9" baseType="lpstr">
      <vt:lpstr>Calibri</vt:lpstr>
      <vt:lpstr>Courier</vt:lpstr>
      <vt:lpstr>Courier New</vt:lpstr>
      <vt:lpstr>Helvetica</vt:lpstr>
      <vt:lpstr>HG Mincho Light J</vt:lpstr>
      <vt:lpstr>Lucida Grande</vt:lpstr>
      <vt:lpstr>ＭＳ Ｐゴシック</vt:lpstr>
      <vt:lpstr>Symbol</vt:lpstr>
      <vt:lpstr>Times</vt:lpstr>
      <vt:lpstr>Verdana</vt:lpstr>
      <vt:lpstr>Wingdings</vt:lpstr>
      <vt:lpstr>Arial</vt:lpstr>
      <vt:lpstr>Office Theme</vt:lpstr>
      <vt:lpstr>CS 61C:  Great Ideas in Computer Architecture Performance and Floating-Point Arithmetic</vt:lpstr>
      <vt:lpstr>Outline</vt:lpstr>
      <vt:lpstr>What is Performance?</vt:lpstr>
      <vt:lpstr>Cloud Performance: Why Application Latency Matters</vt:lpstr>
      <vt:lpstr>CPU Performance Factors</vt:lpstr>
      <vt:lpstr>Restating Performance Equation</vt:lpstr>
      <vt:lpstr>What Affects Each Component? Instruction Count, CPI, Clock Rate</vt:lpstr>
      <vt:lpstr>Peer Instruction</vt:lpstr>
      <vt:lpstr>Peer Instruction</vt:lpstr>
      <vt:lpstr>Workload and Benchmark</vt:lpstr>
      <vt:lpstr>SPEC  (System Performance Evaluation Cooperative)</vt:lpstr>
      <vt:lpstr>SPECINT2006 on AMD Barcelona</vt:lpstr>
      <vt:lpstr>Summarizing SPEC Performance</vt:lpstr>
      <vt:lpstr>Administrivia</vt:lpstr>
      <vt:lpstr>Outline</vt:lpstr>
      <vt:lpstr>Quick Number Review</vt:lpstr>
      <vt:lpstr>Other Numbers</vt:lpstr>
      <vt:lpstr>Goals for Floating Point</vt:lpstr>
      <vt:lpstr>Representation of Fractions</vt:lpstr>
      <vt:lpstr>Fractional Powers of 2</vt:lpstr>
      <vt:lpstr>Representation of Fractions with Fixed Pt.</vt:lpstr>
      <vt:lpstr>Representation of Fractions</vt:lpstr>
      <vt:lpstr>Scientific Notation (in Decimal)</vt:lpstr>
      <vt:lpstr>Scientific Notation (in Binary)</vt:lpstr>
      <vt:lpstr>Floating-Point Representation (1/4)</vt:lpstr>
      <vt:lpstr>Floating-Point Representation (2/4)</vt:lpstr>
      <vt:lpstr>Floating-Point Representation (3/4)</vt:lpstr>
      <vt:lpstr>Floating-Point Representation (4/4)</vt:lpstr>
      <vt:lpstr>Which is Less? (i.e., closer to -∞)</vt:lpstr>
      <vt:lpstr>Floating Point:  Representing Very Small Numbers</vt:lpstr>
      <vt:lpstr>IEEE 754 Floating-Point Standard (1/3)</vt:lpstr>
      <vt:lpstr>IEEE 754 Floating-Point Standard (2/3)</vt:lpstr>
      <vt:lpstr>IEEE 754 Floating-Point Standard (3/3)</vt:lpstr>
      <vt:lpstr>Bias Notation (+127)</vt:lpstr>
      <vt:lpstr>Peer Instruction</vt:lpstr>
      <vt:lpstr>More Floating Point</vt:lpstr>
      <vt:lpstr>Representation for ± ∞</vt:lpstr>
      <vt:lpstr>Representation for 0</vt:lpstr>
      <vt:lpstr>Special Numbers</vt:lpstr>
      <vt:lpstr>Representation for Not-a-Number</vt:lpstr>
      <vt:lpstr>Representation for Denorms (1/2)</vt:lpstr>
      <vt:lpstr>Representation for Denorms (2/2)</vt:lpstr>
      <vt:lpstr>Special Numbers Summary</vt:lpstr>
      <vt:lpstr>Saving Bits</vt:lpstr>
      <vt:lpstr>Outline</vt:lpstr>
      <vt:lpstr>And In Conclusion, …</vt:lpstr>
    </vt:vector>
  </TitlesOfParts>
  <Company>UC Berkeley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Steven Ho</cp:lastModifiedBy>
  <cp:revision>296</cp:revision>
  <cp:lastPrinted>2013-10-02T04:31:49Z</cp:lastPrinted>
  <dcterms:created xsi:type="dcterms:W3CDTF">2012-02-15T14:17:37Z</dcterms:created>
  <dcterms:modified xsi:type="dcterms:W3CDTF">2017-10-24T09:38:45Z</dcterms:modified>
</cp:coreProperties>
</file>